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Playfair Display"/>
      <p:regular r:id="rId38"/>
      <p:bold r:id="rId39"/>
      <p:italic r:id="rId40"/>
      <p:boldItalic r:id="rId41"/>
    </p:embeddedFont>
    <p:embeddedFont>
      <p:font typeface="Montserrat"/>
      <p:regular r:id="rId42"/>
      <p:bold r:id="rId43"/>
      <p:italic r:id="rId44"/>
      <p:boldItalic r:id="rId45"/>
    </p:embeddedFont>
    <p:embeddedFont>
      <p:font typeface="Righteous"/>
      <p:regular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PlayfairDisplay-italic.fntdata"/><Relationship Id="rId20" Type="http://schemas.openxmlformats.org/officeDocument/2006/relationships/slide" Target="slides/slide16.xml"/><Relationship Id="rId42" Type="http://schemas.openxmlformats.org/officeDocument/2006/relationships/font" Target="fonts/Montserrat-regular.fntdata"/><Relationship Id="rId41" Type="http://schemas.openxmlformats.org/officeDocument/2006/relationships/font" Target="fonts/PlayfairDisplay-boldItalic.fntdata"/><Relationship Id="rId22" Type="http://schemas.openxmlformats.org/officeDocument/2006/relationships/slide" Target="slides/slide18.xml"/><Relationship Id="rId44" Type="http://schemas.openxmlformats.org/officeDocument/2006/relationships/font" Target="fonts/Montserrat-italic.fntdata"/><Relationship Id="rId21" Type="http://schemas.openxmlformats.org/officeDocument/2006/relationships/slide" Target="slides/slide17.xml"/><Relationship Id="rId43" Type="http://schemas.openxmlformats.org/officeDocument/2006/relationships/font" Target="fonts/Montserrat-bold.fntdata"/><Relationship Id="rId24" Type="http://schemas.openxmlformats.org/officeDocument/2006/relationships/slide" Target="slides/slide20.xml"/><Relationship Id="rId46" Type="http://schemas.openxmlformats.org/officeDocument/2006/relationships/font" Target="fonts/Righteous-regular.fntdata"/><Relationship Id="rId23" Type="http://schemas.openxmlformats.org/officeDocument/2006/relationships/slide" Target="slides/slide19.xml"/><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Oswald-bold.fntdata"/><Relationship Id="rId25" Type="http://schemas.openxmlformats.org/officeDocument/2006/relationships/slide" Target="slides/slide21.xml"/><Relationship Id="rId47" Type="http://schemas.openxmlformats.org/officeDocument/2006/relationships/font" Target="fonts/Oswald-regular.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PlayfairDisplay-bold.fntdata"/><Relationship Id="rId16" Type="http://schemas.openxmlformats.org/officeDocument/2006/relationships/slide" Target="slides/slide12.xml"/><Relationship Id="rId38" Type="http://schemas.openxmlformats.org/officeDocument/2006/relationships/font" Target="fonts/PlayfairDisplay-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Sadly we see a trend that started in 1984 that shows women are less and less represented in tech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found that using Developer Tools to inspect everyday websites people us is a great way to break the barrier of learning code: you can go to any website, look at its code, modify it, copy it, remix it and so on. It can be quite a fun experiment with participants often enjoying modifying BBC headlines and tweets and screenshotting them}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HTML and CSS are the two languages we use together to structure and style webpages. Pretty much everything on the web uses HTML and CSS to some degree. From simple websites to huge and complex web applications, like Pinterest and Twitter.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150">
                <a:solidFill>
                  <a:srgbClr val="333333"/>
                </a:solidFill>
                <a:highlight>
                  <a:srgbClr val="FFFFFF"/>
                </a:highlight>
              </a:rPr>
              <a:t>Every webpage you look has some HTML code. You can think of HTML as the skeleton that gives every webpage structure.</a:t>
            </a:r>
            <a:r>
              <a:rPr lang="en"/>
              <a:t> HTML, which stands for hypertext markup language, is simply a set of tags we use to describe to the browser how our webpages are structured. We do this by surrounding the content of our webpages with these HTML tags. </a:t>
            </a:r>
            <a:endParaRPr/>
          </a:p>
          <a:p>
            <a:pPr indent="0" lvl="0" marL="0">
              <a:spcBef>
                <a:spcPts val="0"/>
              </a:spcBef>
              <a:spcAft>
                <a:spcPts val="0"/>
              </a:spcAft>
              <a:buNone/>
            </a:pPr>
            <a:r>
              <a:t/>
            </a:r>
            <a:endParaRPr/>
          </a:p>
          <a:p>
            <a:pPr indent="0" lvl="0" marL="0">
              <a:spcBef>
                <a:spcPts val="0"/>
              </a:spcBef>
              <a:spcAft>
                <a:spcPts val="0"/>
              </a:spcAft>
              <a:buNone/>
            </a:pPr>
            <a:r>
              <a:rPr lang="en"/>
              <a:t>As you can see, all of our content in wrapped in HTML tags. Most tags have an opening tag and a closing tag. HTML tags can have what are called attributes on them like the class attribute on this h1 here. Attributes help us give the browser more information about how the tag should work or look. </a:t>
            </a:r>
            <a:endParaRPr sz="1150">
              <a:solidFill>
                <a:srgbClr val="333333"/>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Example of how we can organise text using markup, notice the different headers, spacing, etc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
              <a:t>Then, we use CSS or cascading style sheets to tell the browser what we want the content between the tags to look like. You can think of coding a web page as sort of like making a blueprint for the browser. With your HTML, you're saying hey browser, this particular section of my website is a paragraph. And with CSS, you're saying, hey browser, I want this paragraph's text color to be white and it's background color to be black, and on and on like that. So what can you do with HTML and CSS? You can present a lot of content in well organized and visually appealing ways.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b="1" lang="en"/>
              <a:t>CodeYourFuture is a school run entirely by volunteers that teaches programming (web development specifically) to refugees and asylum seekers in the UK in a 6 months program that aims to give them the skills to have their first job in Tech by the end of the course. We teach through mentorship and hands-on instruction.</a:t>
            </a:r>
            <a:r>
              <a:rPr lang="en"/>
              <a:t> This idea expanded from a school set up in London last year, where students that finished the course were able to find jobs in places like the Financial Times and We-love-digital. Our first class in Scotland started in April and are finishing this month, we’ll be hosting their graduation party soon.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53555C"/>
              </a:buClr>
              <a:buSzPts val="2700"/>
              <a:buFont typeface="Arial"/>
              <a:buNone/>
            </a:pPr>
            <a:r>
              <a:rPr lang="en"/>
              <a:t>A block of CSS code is a rule.</a:t>
            </a:r>
            <a:endParaRPr/>
          </a:p>
          <a:p>
            <a:pPr indent="0" lvl="0" marL="0" rtl="0">
              <a:spcBef>
                <a:spcPts val="0"/>
              </a:spcBef>
              <a:spcAft>
                <a:spcPts val="0"/>
              </a:spcAft>
              <a:buClr>
                <a:srgbClr val="53555C"/>
              </a:buClr>
              <a:buSzPts val="2700"/>
              <a:buFont typeface="Arial"/>
              <a:buNone/>
            </a:pPr>
            <a:r>
              <a:rPr lang="en"/>
              <a:t>The rule starts with a selector.</a:t>
            </a:r>
            <a:endParaRPr/>
          </a:p>
          <a:p>
            <a:pPr indent="0" lvl="0" marL="0" rtl="0">
              <a:spcBef>
                <a:spcPts val="0"/>
              </a:spcBef>
              <a:spcAft>
                <a:spcPts val="0"/>
              </a:spcAft>
              <a:buClr>
                <a:srgbClr val="53555C"/>
              </a:buClr>
              <a:buSzPts val="2700"/>
              <a:buFont typeface="Arial"/>
              <a:buNone/>
            </a:pPr>
            <a:r>
              <a:rPr lang="en"/>
              <a:t>It has sets of properties and values.</a:t>
            </a:r>
            <a:endParaRPr/>
          </a:p>
          <a:p>
            <a:pPr indent="0" lvl="0" marL="0" rtl="0">
              <a:spcBef>
                <a:spcPts val="0"/>
              </a:spcBef>
              <a:spcAft>
                <a:spcPts val="0"/>
              </a:spcAft>
              <a:buClr>
                <a:srgbClr val="53555C"/>
              </a:buClr>
              <a:buSzPts val="2700"/>
              <a:buFont typeface="Arial"/>
              <a:buNone/>
            </a:pPr>
            <a:r>
              <a:rPr lang="en"/>
              <a:t>A property-value pair is a declaration.</a:t>
            </a:r>
            <a:endParaRPr/>
          </a:p>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Then, we use CSS or cascading style sheets to tell the browser what we want the content between the tags to look like. You can think of coding a web page as sort of like making a blueprint for the browser. With your HTML, you're saying hey browser, this particular section of my website is a paragraph. And with CSS, you're saying, hey browser, I want this paragraph's text color to be white and it's background color to be black, and on and on like that. So what can you do with HTML and CSS? You can present a lot of content in well organized and visually appealing ways.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move to codepen and i show them examples of html and css code progressing in difficulty, common examples: paragraphs, divs &amp; spacing; font color; background image} {most of the workshop time is spent here, what is covered is dependent on the audience (what they want to build etc.)}</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b="1" lang="en"/>
              <a:t>Our next class starts in January</a:t>
            </a:r>
            <a:r>
              <a:rPr lang="en"/>
              <a:t> and we’ve started accepting applications. </a:t>
            </a:r>
            <a:r>
              <a:rPr b="1" lang="en"/>
              <a:t>If you’re interested please contact us</a:t>
            </a:r>
            <a:r>
              <a:rPr lang="en"/>
              <a:t>. Everyone is welcome at our classes. We focus mainly on providing classes  for refugees and asylum seekers. But we also have a couple of places on it  for non-refugees or asylum seekers, as we recognise the many barriers that keep people from expanding their learning and find meaningful work. We also believe in making an inclusive community of people as much as possible, where can all learn from each other even when coming from different walks of life.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very short talk about this before we head directly into the code.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050">
                <a:solidFill>
                  <a:srgbClr val="222222"/>
                </a:solidFill>
                <a:highlight>
                  <a:srgbClr val="FFFFFF"/>
                </a:highlight>
              </a:rPr>
              <a:t>Edith Clark, Margaret Hamilton, Grace Hopper, Ada Lovelace, the ladies of Eniac, etc.</a:t>
            </a:r>
            <a:endParaRPr b="1" sz="1050">
              <a:solidFill>
                <a:srgbClr val="222222"/>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Grace Hopper for example was an absolute legend. She was an American computer scientist (who also happened to work in the United States Navy). She was a pioneer of computer programming, . While compilers are indispensable to programmers today, they were revolutionary at a time when computers were mainly used, as their name implies, for performing computations: “Nobody believed that,” she said. “I had a running compiler and nobody would touch it. They told me computers could only do arithmetic.” Eventually her work there was recognized and she was rewarded for her work. Also, her belief that programming languages should be as easily understood as English was highly influential. It is largely due to Grace Hopper’s influence that programmers use understandable code instead of 1s and 0s today. And that we are able to do so much while writing so little.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050">
                <a:solidFill>
                  <a:srgbClr val="222222"/>
                </a:solidFill>
                <a:highlight>
                  <a:srgbClr val="FFFFFF"/>
                </a:highlight>
              </a:rPr>
              <a:t>Grace Hopper is one of many pioneering women in CS … but there is something strange about how little we associate women with computer science, seeing as we have many examples of women contributing significantly.</a:t>
            </a:r>
            <a:endParaRPr b="1" sz="1050">
              <a:solidFill>
                <a:srgbClr val="2222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Shape 13"/>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Shape 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txBox="1"/>
          <p:nvPr>
            <p:ph type="title"/>
          </p:nvPr>
        </p:nvSpPr>
        <p:spPr>
          <a:xfrm>
            <a:off x="311700" y="999925"/>
            <a:ext cx="8520600" cy="2146200"/>
          </a:xfrm>
          <a:prstGeom prst="rect">
            <a:avLst/>
          </a:prstGeom>
        </p:spPr>
        <p:txBody>
          <a:bodyPr anchorCtr="0" anchor="b" bIns="91425" lIns="91425" spcFirstLastPara="1" rIns="91425" wrap="square" tIns="91425"/>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p:txBody>
      </p:sp>
      <p:sp>
        <p:nvSpPr>
          <p:cNvPr id="50" name="Shape 50"/>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Shape 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Shape 16"/>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Shape 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Shape 21"/>
          <p:cNvSpPr txBox="1"/>
          <p:nvPr>
            <p:ph idx="1" type="body"/>
          </p:nvPr>
        </p:nvSpPr>
        <p:spPr>
          <a:xfrm>
            <a:off x="311700" y="1234075"/>
            <a:ext cx="8520600" cy="33348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Shape 25"/>
          <p:cNvSpPr txBox="1"/>
          <p:nvPr>
            <p:ph idx="1" type="body"/>
          </p:nvPr>
        </p:nvSpPr>
        <p:spPr>
          <a:xfrm>
            <a:off x="3117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Shape 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Shape 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265500" y="1081675"/>
            <a:ext cx="4045200" cy="17862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Shape 42"/>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Shape 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Shape 7"/>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latin typeface="Playfair Display"/>
                <a:ea typeface="Playfair Display"/>
                <a:cs typeface="Playfair Display"/>
                <a:sym typeface="Playfair Display"/>
              </a:defRPr>
            </a:lvl1pPr>
            <a:lvl2pPr lvl="1" algn="r">
              <a:spcBef>
                <a:spcPts val="0"/>
              </a:spcBef>
              <a:buNone/>
              <a:defRPr sz="1000">
                <a:solidFill>
                  <a:schemeClr val="dk2"/>
                </a:solidFill>
                <a:latin typeface="Playfair Display"/>
                <a:ea typeface="Playfair Display"/>
                <a:cs typeface="Playfair Display"/>
                <a:sym typeface="Playfair Display"/>
              </a:defRPr>
            </a:lvl2pPr>
            <a:lvl3pPr lvl="2" algn="r">
              <a:spcBef>
                <a:spcPts val="0"/>
              </a:spcBef>
              <a:buNone/>
              <a:defRPr sz="1000">
                <a:solidFill>
                  <a:schemeClr val="dk2"/>
                </a:solidFill>
                <a:latin typeface="Playfair Display"/>
                <a:ea typeface="Playfair Display"/>
                <a:cs typeface="Playfair Display"/>
                <a:sym typeface="Playfair Display"/>
              </a:defRPr>
            </a:lvl3pPr>
            <a:lvl4pPr lvl="3" algn="r">
              <a:spcBef>
                <a:spcPts val="0"/>
              </a:spcBef>
              <a:buNone/>
              <a:defRPr sz="1000">
                <a:solidFill>
                  <a:schemeClr val="dk2"/>
                </a:solidFill>
                <a:latin typeface="Playfair Display"/>
                <a:ea typeface="Playfair Display"/>
                <a:cs typeface="Playfair Display"/>
                <a:sym typeface="Playfair Display"/>
              </a:defRPr>
            </a:lvl4pPr>
            <a:lvl5pPr lvl="4" algn="r">
              <a:spcBef>
                <a:spcPts val="0"/>
              </a:spcBef>
              <a:buNone/>
              <a:defRPr sz="1000">
                <a:solidFill>
                  <a:schemeClr val="dk2"/>
                </a:solidFill>
                <a:latin typeface="Playfair Display"/>
                <a:ea typeface="Playfair Display"/>
                <a:cs typeface="Playfair Display"/>
                <a:sym typeface="Playfair Display"/>
              </a:defRPr>
            </a:lvl5pPr>
            <a:lvl6pPr lvl="5" algn="r">
              <a:spcBef>
                <a:spcPts val="0"/>
              </a:spcBef>
              <a:buNone/>
              <a:defRPr sz="1000">
                <a:solidFill>
                  <a:schemeClr val="dk2"/>
                </a:solidFill>
                <a:latin typeface="Playfair Display"/>
                <a:ea typeface="Playfair Display"/>
                <a:cs typeface="Playfair Display"/>
                <a:sym typeface="Playfair Display"/>
              </a:defRPr>
            </a:lvl6pPr>
            <a:lvl7pPr lvl="6" algn="r">
              <a:spcBef>
                <a:spcPts val="0"/>
              </a:spcBef>
              <a:buNone/>
              <a:defRPr sz="1000">
                <a:solidFill>
                  <a:schemeClr val="dk2"/>
                </a:solidFill>
                <a:latin typeface="Playfair Display"/>
                <a:ea typeface="Playfair Display"/>
                <a:cs typeface="Playfair Display"/>
                <a:sym typeface="Playfair Display"/>
              </a:defRPr>
            </a:lvl7pPr>
            <a:lvl8pPr lvl="7" algn="r">
              <a:spcBef>
                <a:spcPts val="0"/>
              </a:spcBef>
              <a:buNone/>
              <a:defRPr sz="1000">
                <a:solidFill>
                  <a:schemeClr val="dk2"/>
                </a:solidFill>
                <a:latin typeface="Playfair Display"/>
                <a:ea typeface="Playfair Display"/>
                <a:cs typeface="Playfair Display"/>
                <a:sym typeface="Playfair Display"/>
              </a:defRPr>
            </a:lvl8pPr>
            <a:lvl9pPr lvl="8" algn="r">
              <a:spcBef>
                <a:spcPts val="0"/>
              </a:spcBef>
              <a:buNone/>
              <a:defRPr sz="1000">
                <a:solidFill>
                  <a:schemeClr val="dk2"/>
                </a:solidFill>
                <a:latin typeface="Playfair Display"/>
                <a:ea typeface="Playfair Display"/>
                <a:cs typeface="Playfair Display"/>
                <a:sym typeface="Playfair Display"/>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bit.ly/2yvqvU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www.npr.org/sections/money/2014/10/17/356944145/episode-576-when-women-stopped-cod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6.jpg"/><Relationship Id="rId4" Type="http://schemas.openxmlformats.org/officeDocument/2006/relationships/image" Target="../media/image25.jp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10.jpg"/><Relationship Id="rId5"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jpg"/><Relationship Id="rId11" Type="http://schemas.openxmlformats.org/officeDocument/2006/relationships/image" Target="../media/image14.jpg"/><Relationship Id="rId10" Type="http://schemas.openxmlformats.org/officeDocument/2006/relationships/image" Target="../media/image2.jpg"/><Relationship Id="rId12" Type="http://schemas.openxmlformats.org/officeDocument/2006/relationships/image" Target="../media/image27.jpg"/><Relationship Id="rId9" Type="http://schemas.openxmlformats.org/officeDocument/2006/relationships/image" Target="../media/image8.jpg"/><Relationship Id="rId5" Type="http://schemas.openxmlformats.org/officeDocument/2006/relationships/image" Target="../media/image11.jpg"/><Relationship Id="rId6" Type="http://schemas.openxmlformats.org/officeDocument/2006/relationships/image" Target="../media/image7.jpg"/><Relationship Id="rId7" Type="http://schemas.openxmlformats.org/officeDocument/2006/relationships/image" Target="../media/image6.jpg"/><Relationship Id="rId8"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jpg"/><Relationship Id="rId11" Type="http://schemas.openxmlformats.org/officeDocument/2006/relationships/image" Target="../media/image14.jpg"/><Relationship Id="rId10" Type="http://schemas.openxmlformats.org/officeDocument/2006/relationships/image" Target="../media/image2.jpg"/><Relationship Id="rId12" Type="http://schemas.openxmlformats.org/officeDocument/2006/relationships/image" Target="../media/image27.jpg"/><Relationship Id="rId9" Type="http://schemas.openxmlformats.org/officeDocument/2006/relationships/image" Target="../media/image8.jpg"/><Relationship Id="rId5" Type="http://schemas.openxmlformats.org/officeDocument/2006/relationships/image" Target="../media/image11.jpg"/><Relationship Id="rId6" Type="http://schemas.openxmlformats.org/officeDocument/2006/relationships/image" Target="../media/image7.jpg"/><Relationship Id="rId7" Type="http://schemas.openxmlformats.org/officeDocument/2006/relationships/image" Target="../media/image6.jpg"/><Relationship Id="rId8"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Shape 58"/>
          <p:cNvSpPr txBox="1"/>
          <p:nvPr>
            <p:ph type="ctrTitle"/>
          </p:nvPr>
        </p:nvSpPr>
        <p:spPr>
          <a:xfrm>
            <a:off x="1178725" y="1339500"/>
            <a:ext cx="6941400" cy="1107300"/>
          </a:xfrm>
          <a:prstGeom prst="rect">
            <a:avLst/>
          </a:prstGeom>
        </p:spPr>
        <p:txBody>
          <a:bodyPr anchorCtr="0" anchor="ctr" bIns="91425" lIns="91425" spcFirstLastPara="1" rIns="91425" wrap="square" tIns="91425">
            <a:noAutofit/>
          </a:bodyPr>
          <a:lstStyle/>
          <a:p>
            <a:pPr indent="0" lvl="0" marL="0" rtl="0">
              <a:lnSpc>
                <a:spcPct val="115000"/>
              </a:lnSpc>
              <a:spcBef>
                <a:spcPts val="2000"/>
              </a:spcBef>
              <a:spcAft>
                <a:spcPts val="600"/>
              </a:spcAft>
              <a:buClr>
                <a:srgbClr val="000000"/>
              </a:buClr>
              <a:buSzPts val="1100"/>
              <a:buFont typeface="Arial"/>
              <a:buNone/>
            </a:pPr>
            <a:r>
              <a:rPr lang="en" sz="5000">
                <a:solidFill>
                  <a:srgbClr val="000000"/>
                </a:solidFill>
                <a:latin typeface="Righteous"/>
                <a:ea typeface="Righteous"/>
                <a:cs typeface="Righteous"/>
                <a:sym typeface="Righteous"/>
              </a:rPr>
              <a:t>Women’s Taster Class</a:t>
            </a:r>
            <a:endParaRPr sz="4000">
              <a:solidFill>
                <a:srgbClr val="000000"/>
              </a:solidFill>
              <a:latin typeface="Righteous"/>
              <a:ea typeface="Righteous"/>
              <a:cs typeface="Righteous"/>
              <a:sym typeface="Righteous"/>
            </a:endParaRPr>
          </a:p>
        </p:txBody>
      </p:sp>
      <p:sp>
        <p:nvSpPr>
          <p:cNvPr id="59" name="Shape 59"/>
          <p:cNvSpPr txBox="1"/>
          <p:nvPr>
            <p:ph idx="1" type="subTitle"/>
          </p:nvPr>
        </p:nvSpPr>
        <p:spPr>
          <a:xfrm>
            <a:off x="6155100" y="4278300"/>
            <a:ext cx="2988900" cy="865200"/>
          </a:xfrm>
          <a:prstGeom prst="rect">
            <a:avLst/>
          </a:prstGeom>
          <a:solidFill>
            <a:srgbClr val="FFFFFF"/>
          </a:solidFill>
        </p:spPr>
        <p:txBody>
          <a:bodyPr anchorCtr="0" anchor="ctr" bIns="91425" lIns="91425" spcFirstLastPara="1" rIns="91425" wrap="square" tIns="91425">
            <a:noAutofit/>
          </a:bodyPr>
          <a:lstStyle/>
          <a:p>
            <a:pPr indent="0" lvl="0" marL="0" rtl="0">
              <a:lnSpc>
                <a:spcPct val="100000"/>
              </a:lnSpc>
              <a:spcBef>
                <a:spcPts val="2000"/>
              </a:spcBef>
              <a:spcAft>
                <a:spcPts val="0"/>
              </a:spcAft>
              <a:buClr>
                <a:schemeClr val="dk2"/>
              </a:buClr>
              <a:buSzPts val="1100"/>
              <a:buFont typeface="Arial"/>
              <a:buNone/>
            </a:pPr>
            <a:r>
              <a:rPr lang="en">
                <a:solidFill>
                  <a:srgbClr val="000000"/>
                </a:solidFill>
                <a:latin typeface="Righteous"/>
                <a:ea typeface="Righteous"/>
                <a:cs typeface="Righteous"/>
                <a:sym typeface="Righteous"/>
              </a:rPr>
              <a:t>by CodeYourFuture   </a:t>
            </a:r>
            <a:r>
              <a:rPr lang="en">
                <a:solidFill>
                  <a:srgbClr val="FFFFFF"/>
                </a:solidFill>
                <a:latin typeface="Righteous"/>
                <a:ea typeface="Righteous"/>
                <a:cs typeface="Righteous"/>
                <a:sym typeface="Righteous"/>
              </a:rPr>
              <a:t> </a:t>
            </a:r>
            <a:endParaRPr>
              <a:solidFill>
                <a:srgbClr val="FFFFFF"/>
              </a:solidFill>
              <a:latin typeface="Righteous"/>
              <a:ea typeface="Righteous"/>
              <a:cs typeface="Righteous"/>
              <a:sym typeface="Righteous"/>
            </a:endParaRPr>
          </a:p>
          <a:p>
            <a:pPr indent="0" lvl="0" marL="0" rtl="0">
              <a:spcBef>
                <a:spcPts val="600"/>
              </a:spcBef>
              <a:spcAft>
                <a:spcPts val="0"/>
              </a:spcAft>
              <a:buNone/>
            </a:pPr>
            <a:r>
              <a:t/>
            </a:r>
            <a:endParaRPr sz="1800">
              <a:solidFill>
                <a:srgbClr val="000000"/>
              </a:solidFill>
              <a:latin typeface="Righteous"/>
              <a:ea typeface="Righteous"/>
              <a:cs typeface="Righteous"/>
              <a:sym typeface="Righteous"/>
            </a:endParaRPr>
          </a:p>
        </p:txBody>
      </p:sp>
      <p:sp>
        <p:nvSpPr>
          <p:cNvPr id="60" name="Shape 60"/>
          <p:cNvSpPr txBox="1"/>
          <p:nvPr/>
        </p:nvSpPr>
        <p:spPr>
          <a:xfrm>
            <a:off x="0" y="4278300"/>
            <a:ext cx="3174300" cy="8652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latin typeface="Righteous"/>
                <a:ea typeface="Righteous"/>
                <a:cs typeface="Righteous"/>
                <a:sym typeface="Righteous"/>
              </a:rPr>
              <a:t>Join the group chat here: </a:t>
            </a:r>
            <a:r>
              <a:rPr lang="en" sz="2000" u="sng">
                <a:solidFill>
                  <a:schemeClr val="hlink"/>
                </a:solidFill>
                <a:latin typeface="Righteous"/>
                <a:ea typeface="Righteous"/>
                <a:cs typeface="Righteous"/>
                <a:sym typeface="Righteous"/>
                <a:hlinkClick r:id="rId3"/>
              </a:rPr>
              <a:t>http://bit.ly/2yvqvUg</a:t>
            </a:r>
            <a:endParaRPr sz="2000">
              <a:latin typeface="Righteous"/>
              <a:ea typeface="Righteous"/>
              <a:cs typeface="Righteous"/>
              <a:sym typeface="Righteous"/>
            </a:endParaRPr>
          </a:p>
        </p:txBody>
      </p:sp>
      <p:sp>
        <p:nvSpPr>
          <p:cNvPr id="61" name="Shape 61"/>
          <p:cNvSpPr txBox="1"/>
          <p:nvPr/>
        </p:nvSpPr>
        <p:spPr>
          <a:xfrm>
            <a:off x="7052725" y="0"/>
            <a:ext cx="2091300" cy="9261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rPr b="1" lang="en" sz="2000">
                <a:latin typeface="Playfair Display"/>
                <a:ea typeface="Playfair Display"/>
                <a:cs typeface="Playfair Display"/>
                <a:sym typeface="Playfair Display"/>
              </a:rPr>
              <a:t>Wifi p</a:t>
            </a:r>
            <a:r>
              <a:rPr b="1" lang="en" sz="2000">
                <a:latin typeface="Playfair Display"/>
                <a:ea typeface="Playfair Display"/>
                <a:cs typeface="Playfair Display"/>
                <a:sym typeface="Playfair Display"/>
              </a:rPr>
              <a:t>assword:   </a:t>
            </a:r>
            <a:r>
              <a:rPr b="1" lang="en" sz="2000">
                <a:latin typeface="Playfair Display"/>
                <a:ea typeface="Playfair Display"/>
                <a:cs typeface="Playfair Display"/>
                <a:sym typeface="Playfair Display"/>
              </a:rPr>
              <a:t>j4cks0n5</a:t>
            </a:r>
            <a:endParaRPr b="1" sz="2000">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descr="womencoding_wide-4b0beb106fe1b4cfabd9799accb65e8ef8097473.jpg" id="146" name="Shape 146"/>
          <p:cNvPicPr preferRelativeResize="0"/>
          <p:nvPr/>
        </p:nvPicPr>
        <p:blipFill>
          <a:blip r:embed="rId3">
            <a:alphaModFix/>
          </a:blip>
          <a:stretch>
            <a:fillRect/>
          </a:stretch>
        </p:blipFill>
        <p:spPr>
          <a:xfrm>
            <a:off x="798788" y="453163"/>
            <a:ext cx="7546426" cy="4237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descr="p02qvqp5.jpg" id="151" name="Shape 151"/>
          <p:cNvPicPr preferRelativeResize="0"/>
          <p:nvPr/>
        </p:nvPicPr>
        <p:blipFill>
          <a:blip r:embed="rId3">
            <a:alphaModFix/>
          </a:blip>
          <a:stretch>
            <a:fillRect/>
          </a:stretch>
        </p:blipFill>
        <p:spPr>
          <a:xfrm>
            <a:off x="1557287" y="960725"/>
            <a:ext cx="6029425" cy="4032150"/>
          </a:xfrm>
          <a:prstGeom prst="rect">
            <a:avLst/>
          </a:prstGeom>
          <a:noFill/>
          <a:ln>
            <a:noFill/>
          </a:ln>
        </p:spPr>
      </p:pic>
      <p:sp>
        <p:nvSpPr>
          <p:cNvPr id="152" name="Shape 152"/>
          <p:cNvSpPr txBox="1"/>
          <p:nvPr>
            <p:ph type="title"/>
          </p:nvPr>
        </p:nvSpPr>
        <p:spPr>
          <a:xfrm>
            <a:off x="311700" y="274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Grace would not be happy about this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descr="4686348162_8353870ece_b.jpg" id="157" name="Shape 157"/>
          <p:cNvPicPr preferRelativeResize="0"/>
          <p:nvPr/>
        </p:nvPicPr>
        <p:blipFill>
          <a:blip r:embed="rId3">
            <a:alphaModFix/>
          </a:blip>
          <a:stretch>
            <a:fillRect/>
          </a:stretch>
        </p:blipFill>
        <p:spPr>
          <a:xfrm>
            <a:off x="5466900" y="13"/>
            <a:ext cx="2579430" cy="5143500"/>
          </a:xfrm>
          <a:prstGeom prst="rect">
            <a:avLst/>
          </a:prstGeom>
          <a:noFill/>
          <a:ln>
            <a:noFill/>
          </a:ln>
        </p:spPr>
      </p:pic>
      <p:pic>
        <p:nvPicPr>
          <p:cNvPr descr="how_it_works.png" id="158" name="Shape 158"/>
          <p:cNvPicPr preferRelativeResize="0"/>
          <p:nvPr/>
        </p:nvPicPr>
        <p:blipFill>
          <a:blip r:embed="rId4">
            <a:alphaModFix/>
          </a:blip>
          <a:stretch>
            <a:fillRect/>
          </a:stretch>
        </p:blipFill>
        <p:spPr>
          <a:xfrm>
            <a:off x="311700" y="1566863"/>
            <a:ext cx="3905250" cy="2009775"/>
          </a:xfrm>
          <a:prstGeom prst="rect">
            <a:avLst/>
          </a:prstGeom>
          <a:noFill/>
          <a:ln>
            <a:noFill/>
          </a:ln>
        </p:spPr>
      </p:pic>
      <p:sp>
        <p:nvSpPr>
          <p:cNvPr id="159" name="Shape 159"/>
          <p:cNvSpPr txBox="1"/>
          <p:nvPr>
            <p:ph type="title"/>
          </p:nvPr>
        </p:nvSpPr>
        <p:spPr>
          <a:xfrm>
            <a:off x="311700" y="3616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But why is this is happening?</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478350" y="419175"/>
            <a:ext cx="8320500" cy="40908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sz="5600">
                <a:solidFill>
                  <a:srgbClr val="000000"/>
                </a:solidFill>
              </a:rPr>
              <a:t>Diversity is important.</a:t>
            </a:r>
            <a:endParaRPr sz="56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8" name="Shape 168"/>
        <p:cNvGrpSpPr/>
        <p:nvPr/>
      </p:nvGrpSpPr>
      <p:grpSpPr>
        <a:xfrm>
          <a:off x="0" y="0"/>
          <a:ext cx="0" cy="0"/>
          <a:chOff x="0" y="0"/>
          <a:chExt cx="0" cy="0"/>
        </a:xfrm>
      </p:grpSpPr>
      <p:sp>
        <p:nvSpPr>
          <p:cNvPr id="169" name="Shape 169"/>
          <p:cNvSpPr txBox="1"/>
          <p:nvPr>
            <p:ph type="title"/>
          </p:nvPr>
        </p:nvSpPr>
        <p:spPr>
          <a:xfrm>
            <a:off x="478350" y="419175"/>
            <a:ext cx="83205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solidFill>
                  <a:srgbClr val="000000"/>
                </a:solidFill>
              </a:rPr>
              <a:t>Diversity is important.</a:t>
            </a:r>
            <a:endParaRPr sz="5600">
              <a:solidFill>
                <a:srgbClr val="000000"/>
              </a:solidFill>
            </a:endParaRPr>
          </a:p>
        </p:txBody>
      </p:sp>
      <p:sp>
        <p:nvSpPr>
          <p:cNvPr id="170" name="Shape 170"/>
          <p:cNvSpPr/>
          <p:nvPr/>
        </p:nvSpPr>
        <p:spPr>
          <a:xfrm>
            <a:off x="0" y="172650"/>
            <a:ext cx="4701780" cy="19502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Women don’t get the opportunity to learn a valuable skill, and something they might find passion for.</a:t>
            </a:r>
            <a:endParaRPr>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4" name="Shape 174"/>
        <p:cNvGrpSpPr/>
        <p:nvPr/>
      </p:nvGrpSpPr>
      <p:grpSpPr>
        <a:xfrm>
          <a:off x="0" y="0"/>
          <a:ext cx="0" cy="0"/>
          <a:chOff x="0" y="0"/>
          <a:chExt cx="0" cy="0"/>
        </a:xfrm>
      </p:grpSpPr>
      <p:sp>
        <p:nvSpPr>
          <p:cNvPr id="175" name="Shape 175"/>
          <p:cNvSpPr txBox="1"/>
          <p:nvPr>
            <p:ph type="title"/>
          </p:nvPr>
        </p:nvSpPr>
        <p:spPr>
          <a:xfrm>
            <a:off x="478350" y="419175"/>
            <a:ext cx="83205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solidFill>
                  <a:srgbClr val="000000"/>
                </a:solidFill>
              </a:rPr>
              <a:t>Diversity is important.</a:t>
            </a:r>
            <a:endParaRPr sz="5600">
              <a:solidFill>
                <a:srgbClr val="000000"/>
              </a:solidFill>
            </a:endParaRPr>
          </a:p>
        </p:txBody>
      </p:sp>
      <p:sp>
        <p:nvSpPr>
          <p:cNvPr id="176" name="Shape 176"/>
          <p:cNvSpPr/>
          <p:nvPr/>
        </p:nvSpPr>
        <p:spPr>
          <a:xfrm>
            <a:off x="0" y="172650"/>
            <a:ext cx="4701780" cy="19502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Women don’t get the opportunity to learn a valuable skill, and something they might find passion for.</a:t>
            </a:r>
            <a:endParaRPr>
              <a:latin typeface="Playfair Display"/>
              <a:ea typeface="Playfair Display"/>
              <a:cs typeface="Playfair Display"/>
              <a:sym typeface="Playfair Display"/>
            </a:endParaRPr>
          </a:p>
        </p:txBody>
      </p:sp>
      <p:sp>
        <p:nvSpPr>
          <p:cNvPr id="177" name="Shape 177"/>
          <p:cNvSpPr/>
          <p:nvPr/>
        </p:nvSpPr>
        <p:spPr>
          <a:xfrm flipH="1">
            <a:off x="4306765" y="172650"/>
            <a:ext cx="4773060" cy="19502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Businesses lose out on potential valuable employees, on the wealth of experience and perspective that can be unique to women.</a:t>
            </a:r>
            <a:endParaRPr>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Shape 182"/>
          <p:cNvSpPr txBox="1"/>
          <p:nvPr>
            <p:ph type="title"/>
          </p:nvPr>
        </p:nvSpPr>
        <p:spPr>
          <a:xfrm>
            <a:off x="478350" y="419175"/>
            <a:ext cx="83205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solidFill>
                  <a:srgbClr val="000000"/>
                </a:solidFill>
              </a:rPr>
              <a:t>Diversity is important.</a:t>
            </a:r>
            <a:endParaRPr sz="5600">
              <a:solidFill>
                <a:srgbClr val="000000"/>
              </a:solidFill>
            </a:endParaRPr>
          </a:p>
        </p:txBody>
      </p:sp>
      <p:sp>
        <p:nvSpPr>
          <p:cNvPr id="183" name="Shape 183"/>
          <p:cNvSpPr/>
          <p:nvPr/>
        </p:nvSpPr>
        <p:spPr>
          <a:xfrm>
            <a:off x="0" y="172650"/>
            <a:ext cx="4701780" cy="19502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Women don’t get the opportunity to learn a valuable skill, and something they might find passion for.</a:t>
            </a:r>
            <a:endParaRPr>
              <a:latin typeface="Playfair Display"/>
              <a:ea typeface="Playfair Display"/>
              <a:cs typeface="Playfair Display"/>
              <a:sym typeface="Playfair Display"/>
            </a:endParaRPr>
          </a:p>
        </p:txBody>
      </p:sp>
      <p:sp>
        <p:nvSpPr>
          <p:cNvPr id="184" name="Shape 184"/>
          <p:cNvSpPr/>
          <p:nvPr/>
        </p:nvSpPr>
        <p:spPr>
          <a:xfrm flipH="1">
            <a:off x="4306765" y="172650"/>
            <a:ext cx="4773060" cy="19502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Businesses lose out on potential valuable employees, on the wealth of experience and perspective that can be unique to women.</a:t>
            </a:r>
            <a:endParaRPr>
              <a:latin typeface="Playfair Display"/>
              <a:ea typeface="Playfair Display"/>
              <a:cs typeface="Playfair Display"/>
              <a:sym typeface="Playfair Display"/>
            </a:endParaRPr>
          </a:p>
        </p:txBody>
      </p:sp>
      <p:sp>
        <p:nvSpPr>
          <p:cNvPr id="185" name="Shape 185"/>
          <p:cNvSpPr/>
          <p:nvPr/>
        </p:nvSpPr>
        <p:spPr>
          <a:xfrm>
            <a:off x="0" y="2892325"/>
            <a:ext cx="4188888" cy="20231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Technology is becoming an important part of our daily lives, as well as our work. We’re all affected by it, yet leave women out of decision-making.</a:t>
            </a:r>
            <a:endParaRPr>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9" name="Shape 189"/>
        <p:cNvGrpSpPr/>
        <p:nvPr/>
      </p:nvGrpSpPr>
      <p:grpSpPr>
        <a:xfrm>
          <a:off x="0" y="0"/>
          <a:ext cx="0" cy="0"/>
          <a:chOff x="0" y="0"/>
          <a:chExt cx="0" cy="0"/>
        </a:xfrm>
      </p:grpSpPr>
      <p:sp>
        <p:nvSpPr>
          <p:cNvPr id="190" name="Shape 190"/>
          <p:cNvSpPr txBox="1"/>
          <p:nvPr>
            <p:ph type="title"/>
          </p:nvPr>
        </p:nvSpPr>
        <p:spPr>
          <a:xfrm>
            <a:off x="478350" y="419175"/>
            <a:ext cx="83205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solidFill>
                  <a:srgbClr val="000000"/>
                </a:solidFill>
              </a:rPr>
              <a:t>Diversity is important.</a:t>
            </a:r>
            <a:endParaRPr sz="5600">
              <a:solidFill>
                <a:srgbClr val="000000"/>
              </a:solidFill>
            </a:endParaRPr>
          </a:p>
        </p:txBody>
      </p:sp>
      <p:sp>
        <p:nvSpPr>
          <p:cNvPr id="191" name="Shape 191"/>
          <p:cNvSpPr/>
          <p:nvPr/>
        </p:nvSpPr>
        <p:spPr>
          <a:xfrm>
            <a:off x="0" y="172650"/>
            <a:ext cx="4701780" cy="19502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rPr lang="en">
                <a:latin typeface="Playfair Display"/>
                <a:ea typeface="Playfair Display"/>
                <a:cs typeface="Playfair Display"/>
                <a:sym typeface="Playfair Display"/>
              </a:rPr>
              <a:t>Women don’t get the opportunity to learn a valuable skill, and something they might find passion for.</a:t>
            </a:r>
            <a:endParaRPr>
              <a:latin typeface="Playfair Display"/>
              <a:ea typeface="Playfair Display"/>
              <a:cs typeface="Playfair Display"/>
              <a:sym typeface="Playfair Display"/>
            </a:endParaRPr>
          </a:p>
        </p:txBody>
      </p:sp>
      <p:sp>
        <p:nvSpPr>
          <p:cNvPr id="192" name="Shape 192"/>
          <p:cNvSpPr/>
          <p:nvPr/>
        </p:nvSpPr>
        <p:spPr>
          <a:xfrm flipH="1">
            <a:off x="4306765" y="172650"/>
            <a:ext cx="4773060" cy="19502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Businesses lose out on potential valuable employees, on the wealth of experience and perspective that can be unique to women.</a:t>
            </a:r>
            <a:endParaRPr>
              <a:latin typeface="Playfair Display"/>
              <a:ea typeface="Playfair Display"/>
              <a:cs typeface="Playfair Display"/>
              <a:sym typeface="Playfair Display"/>
            </a:endParaRPr>
          </a:p>
        </p:txBody>
      </p:sp>
      <p:sp>
        <p:nvSpPr>
          <p:cNvPr id="193" name="Shape 193"/>
          <p:cNvSpPr/>
          <p:nvPr/>
        </p:nvSpPr>
        <p:spPr>
          <a:xfrm>
            <a:off x="0" y="2892325"/>
            <a:ext cx="4188888" cy="20231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Technology is becoming an important part of our daily lives, as well as our work. We’re all affected by it, yet leave women out of decision-making.</a:t>
            </a:r>
            <a:endParaRPr>
              <a:latin typeface="Playfair Display"/>
              <a:ea typeface="Playfair Display"/>
              <a:cs typeface="Playfair Display"/>
              <a:sym typeface="Playfair Display"/>
            </a:endParaRPr>
          </a:p>
        </p:txBody>
      </p:sp>
      <p:sp>
        <p:nvSpPr>
          <p:cNvPr id="194" name="Shape 194"/>
          <p:cNvSpPr/>
          <p:nvPr/>
        </p:nvSpPr>
        <p:spPr>
          <a:xfrm>
            <a:off x="4378050" y="3120325"/>
            <a:ext cx="4701780" cy="2023164"/>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The world of technology is left with fewer innovators like Grace Hopper.</a:t>
            </a:r>
            <a:endParaRPr>
              <a:latin typeface="Playfair Display"/>
              <a:ea typeface="Playfair Display"/>
              <a:cs typeface="Playfair Display"/>
              <a:sym typeface="Playfair Display"/>
            </a:endParaRPr>
          </a:p>
        </p:txBody>
      </p:sp>
      <p:sp>
        <p:nvSpPr>
          <p:cNvPr id="195" name="Shape 195"/>
          <p:cNvSpPr/>
          <p:nvPr/>
        </p:nvSpPr>
        <p:spPr>
          <a:xfrm flipH="1" rot="10800000">
            <a:off x="8306550" y="4773010"/>
            <a:ext cx="837432" cy="370440"/>
          </a:xfrm>
          <a:prstGeom prst="cloud">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sz="3000"/>
          </a:p>
        </p:txBody>
      </p:sp>
      <p:sp>
        <p:nvSpPr>
          <p:cNvPr id="196" name="Shape 196"/>
          <p:cNvSpPr txBox="1"/>
          <p:nvPr/>
        </p:nvSpPr>
        <p:spPr>
          <a:xfrm>
            <a:off x="8518526" y="4644800"/>
            <a:ext cx="561300" cy="370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500"/>
              <a:t>...</a:t>
            </a:r>
            <a:endParaRPr b="1"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p:nvPr/>
        </p:nvSpPr>
        <p:spPr>
          <a:xfrm>
            <a:off x="4602075" y="4374100"/>
            <a:ext cx="4542000" cy="769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txBox="1"/>
          <p:nvPr>
            <p:ph idx="2" type="body"/>
          </p:nvPr>
        </p:nvSpPr>
        <p:spPr>
          <a:xfrm>
            <a:off x="4970375" y="954450"/>
            <a:ext cx="3837000" cy="386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342900" lvl="0" marL="457200" rtl="0">
              <a:lnSpc>
                <a:spcPct val="150000"/>
              </a:lnSpc>
              <a:spcBef>
                <a:spcPts val="1600"/>
              </a:spcBef>
              <a:spcAft>
                <a:spcPts val="0"/>
              </a:spcAft>
              <a:buSzPts val="1800"/>
              <a:buChar char="●"/>
            </a:pPr>
            <a:r>
              <a:rPr lang="en"/>
              <a:t>improvements to education</a:t>
            </a:r>
            <a:endParaRPr/>
          </a:p>
          <a:p>
            <a:pPr indent="-342900" lvl="0" marL="457200" rtl="0">
              <a:lnSpc>
                <a:spcPct val="150000"/>
              </a:lnSpc>
              <a:spcBef>
                <a:spcPts val="0"/>
              </a:spcBef>
              <a:spcAft>
                <a:spcPts val="0"/>
              </a:spcAft>
              <a:buSzPts val="1800"/>
              <a:buChar char="●"/>
            </a:pPr>
            <a:r>
              <a:rPr lang="en"/>
              <a:t>making the business case for more women in tech</a:t>
            </a:r>
            <a:endParaRPr/>
          </a:p>
          <a:p>
            <a:pPr indent="-342900" lvl="0" marL="457200" rtl="0">
              <a:lnSpc>
                <a:spcPct val="150000"/>
              </a:lnSpc>
              <a:spcBef>
                <a:spcPts val="0"/>
              </a:spcBef>
              <a:spcAft>
                <a:spcPts val="0"/>
              </a:spcAft>
              <a:buSzPts val="1800"/>
              <a:buChar char="●"/>
            </a:pPr>
            <a:r>
              <a:rPr lang="en"/>
              <a:t>creating positive narratives and championing rolemodels</a:t>
            </a:r>
            <a:endParaRPr/>
          </a:p>
          <a:p>
            <a:pPr indent="-342900" lvl="0" marL="457200" rtl="0">
              <a:lnSpc>
                <a:spcPct val="150000"/>
              </a:lnSpc>
              <a:spcBef>
                <a:spcPts val="0"/>
              </a:spcBef>
              <a:spcAft>
                <a:spcPts val="0"/>
              </a:spcAft>
              <a:buSzPts val="1800"/>
              <a:buChar char="●"/>
            </a:pPr>
            <a:r>
              <a:rPr lang="en"/>
              <a:t>strengthening female networking and mentoring </a:t>
            </a:r>
            <a:endParaRPr/>
          </a:p>
          <a:p>
            <a:pPr indent="-342900" lvl="0" marL="457200" rtl="0">
              <a:lnSpc>
                <a:spcPct val="150000"/>
              </a:lnSpc>
              <a:spcBef>
                <a:spcPts val="0"/>
              </a:spcBef>
              <a:spcAft>
                <a:spcPts val="0"/>
              </a:spcAft>
              <a:buSzPts val="1800"/>
              <a:buChar char="●"/>
            </a:pPr>
            <a:r>
              <a:rPr lang="en"/>
              <a:t>access to funding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
        <p:nvSpPr>
          <p:cNvPr id="203" name="Shape 203"/>
          <p:cNvSpPr txBox="1"/>
          <p:nvPr>
            <p:ph type="title"/>
          </p:nvPr>
        </p:nvSpPr>
        <p:spPr>
          <a:xfrm>
            <a:off x="311700" y="455850"/>
            <a:ext cx="3837000" cy="498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400"/>
              <a:t>Why are fewer women in tech?</a:t>
            </a:r>
            <a:endParaRPr sz="2400"/>
          </a:p>
        </p:txBody>
      </p:sp>
      <p:sp>
        <p:nvSpPr>
          <p:cNvPr id="204" name="Shape 204"/>
          <p:cNvSpPr txBox="1"/>
          <p:nvPr/>
        </p:nvSpPr>
        <p:spPr>
          <a:xfrm>
            <a:off x="311700" y="1437550"/>
            <a:ext cx="3837000" cy="3207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2"/>
                </a:solidFill>
                <a:latin typeface="Playfair Display"/>
                <a:ea typeface="Playfair Display"/>
                <a:cs typeface="Playfair Display"/>
                <a:sym typeface="Playfair Display"/>
              </a:rPr>
              <a:t>There are no easy answers, but there are some really interesting ideas about why this is the case.</a:t>
            </a:r>
            <a:endParaRPr sz="1800">
              <a:solidFill>
                <a:schemeClr val="dk2"/>
              </a:solidFill>
              <a:latin typeface="Playfair Display"/>
              <a:ea typeface="Playfair Display"/>
              <a:cs typeface="Playfair Display"/>
              <a:sym typeface="Playfair Display"/>
            </a:endParaRPr>
          </a:p>
          <a:p>
            <a:pPr indent="0" lvl="0" marL="0" rtl="0">
              <a:lnSpc>
                <a:spcPct val="115000"/>
              </a:lnSpc>
              <a:spcBef>
                <a:spcPts val="1600"/>
              </a:spcBef>
              <a:spcAft>
                <a:spcPts val="1600"/>
              </a:spcAft>
              <a:buNone/>
            </a:pPr>
            <a:r>
              <a:rPr lang="en" sz="1800">
                <a:solidFill>
                  <a:schemeClr val="dk2"/>
                </a:solidFill>
                <a:latin typeface="Playfair Display"/>
                <a:ea typeface="Playfair Display"/>
                <a:cs typeface="Playfair Display"/>
                <a:sym typeface="Playfair Display"/>
              </a:rPr>
              <a:t>If you want to know more about this, I recommend listening to a radio podcast from NPR called “When Women Stopped Coding.”</a:t>
            </a:r>
            <a:endParaRPr sz="1800"/>
          </a:p>
        </p:txBody>
      </p:sp>
      <p:sp>
        <p:nvSpPr>
          <p:cNvPr id="205" name="Shape 205"/>
          <p:cNvSpPr txBox="1"/>
          <p:nvPr/>
        </p:nvSpPr>
        <p:spPr>
          <a:xfrm>
            <a:off x="5184675" y="455850"/>
            <a:ext cx="33768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2400">
                <a:solidFill>
                  <a:schemeClr val="dk2"/>
                </a:solidFill>
                <a:highlight>
                  <a:schemeClr val="dk1"/>
                </a:highlight>
                <a:latin typeface="Oswald"/>
                <a:ea typeface="Oswald"/>
                <a:cs typeface="Oswald"/>
                <a:sym typeface="Oswald"/>
              </a:rPr>
              <a:t>What can we do about it?</a:t>
            </a:r>
            <a:endParaRPr sz="2400">
              <a:solidFill>
                <a:schemeClr val="dk2"/>
              </a:solidFill>
              <a:highlight>
                <a:schemeClr val="dk1"/>
              </a:highlight>
              <a:latin typeface="Oswald"/>
              <a:ea typeface="Oswald"/>
              <a:cs typeface="Oswald"/>
              <a:sym typeface="Oswald"/>
            </a:endParaRPr>
          </a:p>
          <a:p>
            <a:pPr indent="0" lvl="0" marL="0">
              <a:spcBef>
                <a:spcPts val="0"/>
              </a:spcBef>
              <a:spcAft>
                <a:spcPts val="0"/>
              </a:spcAft>
              <a:buNone/>
            </a:pPr>
            <a:r>
              <a:t/>
            </a:r>
            <a:endParaRPr/>
          </a:p>
        </p:txBody>
      </p:sp>
      <p:sp>
        <p:nvSpPr>
          <p:cNvPr id="206" name="Shape 206"/>
          <p:cNvSpPr txBox="1"/>
          <p:nvPr/>
        </p:nvSpPr>
        <p:spPr>
          <a:xfrm>
            <a:off x="311700" y="4545075"/>
            <a:ext cx="4062300" cy="41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2"/>
              </a:buClr>
              <a:buSzPts val="1100"/>
              <a:buFont typeface="Arial"/>
              <a:buNone/>
            </a:pPr>
            <a:r>
              <a:rPr lang="en" sz="1100" u="sng">
                <a:solidFill>
                  <a:schemeClr val="accent5"/>
                </a:solidFill>
                <a:latin typeface="Playfair Display"/>
                <a:ea typeface="Playfair Display"/>
                <a:cs typeface="Playfair Display"/>
                <a:sym typeface="Playfair Display"/>
                <a:hlinkClick r:id="rId3"/>
              </a:rPr>
              <a:t>https://www.npr.org/sections/money/2014/10/17/356944145/episode-576-when-women-stopped-coding</a:t>
            </a:r>
            <a:endParaRPr sz="1100">
              <a:solidFill>
                <a:schemeClr val="dk2"/>
              </a:solidFill>
            </a:endParaRPr>
          </a:p>
          <a:p>
            <a:pPr indent="0" lvl="0" marL="0">
              <a:spcBef>
                <a:spcPts val="1600"/>
              </a:spcBef>
              <a:spcAft>
                <a:spcPts val="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6"/>
        </a:solidFill>
      </p:bgPr>
    </p:bg>
    <p:spTree>
      <p:nvGrpSpPr>
        <p:cNvPr id="210" name="Shape 210"/>
        <p:cNvGrpSpPr/>
        <p:nvPr/>
      </p:nvGrpSpPr>
      <p:grpSpPr>
        <a:xfrm>
          <a:off x="0" y="0"/>
          <a:ext cx="0" cy="0"/>
          <a:chOff x="0" y="0"/>
          <a:chExt cx="0" cy="0"/>
        </a:xfrm>
      </p:grpSpPr>
      <p:sp>
        <p:nvSpPr>
          <p:cNvPr id="211" name="Shape 211"/>
          <p:cNvSpPr txBox="1"/>
          <p:nvPr>
            <p:ph type="title"/>
          </p:nvPr>
        </p:nvSpPr>
        <p:spPr>
          <a:xfrm>
            <a:off x="1437450" y="526350"/>
            <a:ext cx="62691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Now let’s talk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6000"/>
              <a:t>Who is CodeYourFuture?</a:t>
            </a:r>
            <a:endParaRPr sz="6000"/>
          </a:p>
        </p:txBody>
      </p:sp>
      <p:sp>
        <p:nvSpPr>
          <p:cNvPr id="67" name="Shape 67"/>
          <p:cNvSpPr/>
          <p:nvPr/>
        </p:nvSpPr>
        <p:spPr>
          <a:xfrm>
            <a:off x="125" y="0"/>
            <a:ext cx="9144000" cy="5167500"/>
          </a:xfrm>
          <a:prstGeom prst="rect">
            <a:avLst/>
          </a:prstGeom>
          <a:noFill/>
          <a:ln cap="flat" cmpd="sng" w="38100">
            <a:solidFill>
              <a:schemeClr val="dk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Looking into websites</a:t>
            </a:r>
            <a:endParaRPr/>
          </a:p>
        </p:txBody>
      </p:sp>
      <p:sp>
        <p:nvSpPr>
          <p:cNvPr id="217" name="Shape 217"/>
          <p:cNvSpPr txBox="1"/>
          <p:nvPr>
            <p:ph idx="1" type="body"/>
          </p:nvPr>
        </p:nvSpPr>
        <p:spPr>
          <a:xfrm>
            <a:off x="247325" y="1235450"/>
            <a:ext cx="3763200" cy="3334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t>Go to a website of your choice (BBC News, Twitter, etc)</a:t>
            </a:r>
            <a:endParaRPr/>
          </a:p>
          <a:p>
            <a:pPr indent="0" lvl="0" marL="0">
              <a:lnSpc>
                <a:spcPct val="150000"/>
              </a:lnSpc>
              <a:spcBef>
                <a:spcPts val="1600"/>
              </a:spcBef>
              <a:spcAft>
                <a:spcPts val="0"/>
              </a:spcAft>
              <a:buNone/>
            </a:pPr>
            <a:r>
              <a:rPr lang="en"/>
              <a:t>Right-click on an element of the website and select “Inspect”</a:t>
            </a:r>
            <a:endParaRPr/>
          </a:p>
          <a:p>
            <a:pPr indent="0" lvl="0" marL="0">
              <a:lnSpc>
                <a:spcPct val="150000"/>
              </a:lnSpc>
              <a:spcBef>
                <a:spcPts val="1600"/>
              </a:spcBef>
              <a:spcAft>
                <a:spcPts val="0"/>
              </a:spcAft>
              <a:buNone/>
            </a:pPr>
            <a:r>
              <a:rPr lang="en"/>
              <a:t>Now replace the text of the element you chose with a text of your choosing (it can be anything)</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descr="Screen-Shot-2014-08-28-at-2.20.05-PM.png" id="218" name="Shape 218"/>
          <p:cNvPicPr preferRelativeResize="0"/>
          <p:nvPr/>
        </p:nvPicPr>
        <p:blipFill>
          <a:blip r:embed="rId3">
            <a:alphaModFix/>
          </a:blip>
          <a:stretch>
            <a:fillRect/>
          </a:stretch>
        </p:blipFill>
        <p:spPr>
          <a:xfrm>
            <a:off x="3939300" y="644500"/>
            <a:ext cx="5204750" cy="3854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2411400" y="526350"/>
            <a:ext cx="43212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HTML &amp; CSS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Anatomy of a website</a:t>
            </a:r>
            <a:endParaRPr/>
          </a:p>
        </p:txBody>
      </p:sp>
      <p:sp>
        <p:nvSpPr>
          <p:cNvPr id="229" name="Shape 229"/>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Your Content</a:t>
            </a:r>
            <a:endParaRPr/>
          </a:p>
          <a:p>
            <a:pPr indent="0" lvl="0" marL="0" rtl="0" algn="ctr">
              <a:spcBef>
                <a:spcPts val="1600"/>
              </a:spcBef>
              <a:spcAft>
                <a:spcPts val="0"/>
              </a:spcAft>
              <a:buClr>
                <a:schemeClr val="dk2"/>
              </a:buClr>
              <a:buSzPts val="1100"/>
              <a:buFont typeface="Arial"/>
              <a:buNone/>
            </a:pPr>
            <a:r>
              <a:rPr lang="en"/>
              <a:t>+ HTML: Structure</a:t>
            </a:r>
            <a:endParaRPr/>
          </a:p>
          <a:p>
            <a:pPr indent="0" lvl="0" marL="0" rtl="0" algn="ctr">
              <a:spcBef>
                <a:spcPts val="1600"/>
              </a:spcBef>
              <a:spcAft>
                <a:spcPts val="0"/>
              </a:spcAft>
              <a:buClr>
                <a:schemeClr val="dk2"/>
              </a:buClr>
              <a:buSzPts val="1100"/>
              <a:buFont typeface="Arial"/>
              <a:buNone/>
            </a:pPr>
            <a:r>
              <a:rPr lang="en"/>
              <a:t>+ CSS: Presentation</a:t>
            </a:r>
            <a:endParaRPr/>
          </a:p>
          <a:p>
            <a:pPr indent="0" lvl="0" marL="0" rtl="0" algn="ctr">
              <a:spcBef>
                <a:spcPts val="1600"/>
              </a:spcBef>
              <a:spcAft>
                <a:spcPts val="0"/>
              </a:spcAft>
              <a:buClr>
                <a:schemeClr val="dk2"/>
              </a:buClr>
              <a:buSzPts val="1100"/>
              <a:buFont typeface="Arial"/>
              <a:buNone/>
            </a:pPr>
            <a:r>
              <a:rPr lang="en"/>
              <a:t>= Your Website</a:t>
            </a:r>
            <a:endParaRPr/>
          </a:p>
          <a:p>
            <a:pPr indent="0" lvl="0" marL="0" rtl="0" algn="ctr">
              <a:spcBef>
                <a:spcPts val="1600"/>
              </a:spcBef>
              <a:spcAft>
                <a:spcPts val="0"/>
              </a:spcAft>
              <a:buClr>
                <a:schemeClr val="dk2"/>
              </a:buClr>
              <a:buSzPts val="1100"/>
              <a:buFont typeface="Arial"/>
              <a:buNone/>
            </a:pPr>
            <a:r>
              <a:rPr lang="en"/>
              <a:t>A website is a way to present your content to the world, using HTML and CSS to present that content &amp; make it look good.</a:t>
            </a:r>
            <a:endParaRPr/>
          </a:p>
          <a:p>
            <a:pPr indent="0" lvl="0" marL="0" algn="ctr">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p:nvPr/>
        </p:nvSpPr>
        <p:spPr>
          <a:xfrm>
            <a:off x="3960875" y="0"/>
            <a:ext cx="5183400" cy="51579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txBox="1"/>
          <p:nvPr>
            <p:ph type="title"/>
          </p:nvPr>
        </p:nvSpPr>
        <p:spPr>
          <a:xfrm>
            <a:off x="199475"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HTML </a:t>
            </a:r>
            <a:r>
              <a:rPr lang="en"/>
              <a:t>(</a:t>
            </a:r>
            <a:r>
              <a:rPr lang="en" sz="2000"/>
              <a:t>Hypertext Markup Language</a:t>
            </a:r>
            <a:r>
              <a:rPr lang="en"/>
              <a:t>)</a:t>
            </a:r>
            <a:endParaRPr/>
          </a:p>
        </p:txBody>
      </p:sp>
      <p:sp>
        <p:nvSpPr>
          <p:cNvPr id="236" name="Shape 236"/>
          <p:cNvSpPr txBox="1"/>
          <p:nvPr>
            <p:ph idx="1" type="body"/>
          </p:nvPr>
        </p:nvSpPr>
        <p:spPr>
          <a:xfrm>
            <a:off x="128225" y="1164200"/>
            <a:ext cx="3832500" cy="3334800"/>
          </a:xfrm>
          <a:prstGeom prst="rect">
            <a:avLst/>
          </a:prstGeom>
        </p:spPr>
        <p:txBody>
          <a:bodyPr anchorCtr="0" anchor="t" bIns="91425" lIns="91425" spcFirstLastPara="1" rIns="91425" wrap="square" tIns="91425">
            <a:noAutofit/>
          </a:bodyPr>
          <a:lstStyle/>
          <a:p>
            <a:pPr indent="-342900" lvl="0" marL="457200" rtl="0">
              <a:lnSpc>
                <a:spcPct val="165000"/>
              </a:lnSpc>
              <a:spcBef>
                <a:spcPts val="0"/>
              </a:spcBef>
              <a:spcAft>
                <a:spcPts val="0"/>
              </a:spcAft>
              <a:buSzPts val="1800"/>
              <a:buChar char="●"/>
            </a:pPr>
            <a:r>
              <a:rPr lang="en"/>
              <a:t>HTML is the skeleton behind every website</a:t>
            </a:r>
            <a:endParaRPr/>
          </a:p>
          <a:p>
            <a:pPr indent="-342900" lvl="0" marL="457200" rtl="0">
              <a:lnSpc>
                <a:spcPct val="165000"/>
              </a:lnSpc>
              <a:spcBef>
                <a:spcPts val="0"/>
              </a:spcBef>
              <a:spcAft>
                <a:spcPts val="0"/>
              </a:spcAft>
              <a:buSzPts val="1800"/>
              <a:buChar char="●"/>
            </a:pPr>
            <a:r>
              <a:rPr lang="en"/>
              <a:t>It provides the basic structure, telling the browser where everything should go</a:t>
            </a:r>
            <a:endParaRPr/>
          </a:p>
          <a:p>
            <a:pPr indent="-342900" lvl="0" marL="457200" rtl="0">
              <a:lnSpc>
                <a:spcPct val="165000"/>
              </a:lnSpc>
              <a:spcBef>
                <a:spcPts val="0"/>
              </a:spcBef>
              <a:spcAft>
                <a:spcPts val="0"/>
              </a:spcAft>
              <a:buSzPts val="1800"/>
              <a:buChar char="●"/>
            </a:pPr>
            <a:r>
              <a:rPr lang="en"/>
              <a:t>It uses tags to say what type of elements we want to add (e.g. a ‘p’ tag is for paragraphs)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Clr>
                <a:schemeClr val="dk2"/>
              </a:buClr>
              <a:buSzPts val="1100"/>
              <a:buFont typeface="Arial"/>
              <a:buNone/>
            </a:pPr>
            <a:r>
              <a:t/>
            </a:r>
            <a:endParaRPr sz="2700">
              <a:solidFill>
                <a:srgbClr val="53555C"/>
              </a:solidFill>
              <a:highlight>
                <a:srgbClr val="FFFFFF"/>
              </a:highlight>
              <a:latin typeface="Arial"/>
              <a:ea typeface="Arial"/>
              <a:cs typeface="Arial"/>
              <a:sym typeface="Arial"/>
            </a:endParaRPr>
          </a:p>
          <a:p>
            <a:pPr indent="0" lvl="0" marL="0">
              <a:spcBef>
                <a:spcPts val="0"/>
              </a:spcBef>
              <a:spcAft>
                <a:spcPts val="1600"/>
              </a:spcAft>
              <a:buNone/>
            </a:pPr>
            <a:r>
              <a:t/>
            </a:r>
            <a:endParaRPr/>
          </a:p>
        </p:txBody>
      </p:sp>
      <p:pic>
        <p:nvPicPr>
          <p:cNvPr descr="main-qimg-76a6782b55299c0ef1b63948ef8fbebb" id="237" name="Shape 237"/>
          <p:cNvPicPr preferRelativeResize="0"/>
          <p:nvPr/>
        </p:nvPicPr>
        <p:blipFill rotWithShape="1">
          <a:blip r:embed="rId3">
            <a:alphaModFix/>
          </a:blip>
          <a:srcRect b="0" l="0" r="21556" t="0"/>
          <a:stretch/>
        </p:blipFill>
        <p:spPr>
          <a:xfrm>
            <a:off x="4084850" y="940600"/>
            <a:ext cx="4990900" cy="3761225"/>
          </a:xfrm>
          <a:prstGeom prst="rect">
            <a:avLst/>
          </a:prstGeom>
          <a:noFill/>
          <a:ln cap="flat" cmpd="sng" w="19050">
            <a:solidFill>
              <a:schemeClr val="accent5"/>
            </a:solidFill>
            <a:prstDash val="solid"/>
            <a:round/>
            <a:headEnd len="med" w="med" type="none"/>
            <a:tailEnd len="med" w="med" type="none"/>
          </a:ln>
        </p:spPr>
      </p:pic>
      <p:sp>
        <p:nvSpPr>
          <p:cNvPr id="238" name="Shape 238"/>
          <p:cNvSpPr/>
          <p:nvPr/>
        </p:nvSpPr>
        <p:spPr>
          <a:xfrm>
            <a:off x="4345625" y="3576225"/>
            <a:ext cx="4730100" cy="470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Anatomy Of An HTML Element</a:t>
            </a:r>
            <a:endParaRPr/>
          </a:p>
        </p:txBody>
      </p:sp>
      <p:sp>
        <p:nvSpPr>
          <p:cNvPr id="244" name="Shape 244"/>
          <p:cNvSpPr txBox="1"/>
          <p:nvPr>
            <p:ph idx="1" type="body"/>
          </p:nvPr>
        </p:nvSpPr>
        <p:spPr>
          <a:xfrm>
            <a:off x="311700" y="1234075"/>
            <a:ext cx="4717800" cy="3681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600"/>
              <a:t>Element</a:t>
            </a:r>
            <a:endParaRPr sz="1600"/>
          </a:p>
          <a:p>
            <a:pPr indent="-330200" lvl="0" marL="457200" rtl="0">
              <a:lnSpc>
                <a:spcPct val="100000"/>
              </a:lnSpc>
              <a:spcBef>
                <a:spcPts val="1600"/>
              </a:spcBef>
              <a:spcAft>
                <a:spcPts val="0"/>
              </a:spcAft>
              <a:buSzPts val="1600"/>
              <a:buChar char="●"/>
            </a:pPr>
            <a:r>
              <a:rPr lang="en" sz="1600"/>
              <a:t>An individual component of HTML</a:t>
            </a:r>
            <a:endParaRPr sz="1600"/>
          </a:p>
          <a:p>
            <a:pPr indent="-330200" lvl="0" marL="457200" rtl="0">
              <a:lnSpc>
                <a:spcPct val="100000"/>
              </a:lnSpc>
              <a:spcBef>
                <a:spcPts val="1600"/>
              </a:spcBef>
              <a:spcAft>
                <a:spcPts val="0"/>
              </a:spcAft>
              <a:buSzPts val="1600"/>
              <a:buChar char="●"/>
            </a:pPr>
            <a:r>
              <a:rPr lang="en" sz="1600"/>
              <a:t>Paragraph, heading, table, list, div, link, image, etc.</a:t>
            </a:r>
            <a:endParaRPr sz="1600"/>
          </a:p>
          <a:p>
            <a:pPr indent="0" lvl="0" marL="0" rtl="0">
              <a:lnSpc>
                <a:spcPct val="100000"/>
              </a:lnSpc>
              <a:spcBef>
                <a:spcPts val="1600"/>
              </a:spcBef>
              <a:spcAft>
                <a:spcPts val="0"/>
              </a:spcAft>
              <a:buNone/>
            </a:pPr>
            <a:r>
              <a:rPr lang="en" sz="1600"/>
              <a:t>Tag</a:t>
            </a:r>
            <a:endParaRPr sz="1600"/>
          </a:p>
          <a:p>
            <a:pPr indent="-330200" lvl="0" marL="457200" rtl="0">
              <a:lnSpc>
                <a:spcPct val="100000"/>
              </a:lnSpc>
              <a:spcBef>
                <a:spcPts val="1600"/>
              </a:spcBef>
              <a:spcAft>
                <a:spcPts val="0"/>
              </a:spcAft>
              <a:buSzPts val="1600"/>
              <a:buChar char="●"/>
            </a:pPr>
            <a:r>
              <a:rPr lang="en" sz="1600"/>
              <a:t>Marks the beginning &amp; end of an element</a:t>
            </a:r>
            <a:endParaRPr sz="1600"/>
          </a:p>
          <a:p>
            <a:pPr indent="-330200" lvl="0" marL="457200" rtl="0">
              <a:lnSpc>
                <a:spcPct val="100000"/>
              </a:lnSpc>
              <a:spcBef>
                <a:spcPts val="1600"/>
              </a:spcBef>
              <a:spcAft>
                <a:spcPts val="0"/>
              </a:spcAft>
              <a:buSzPts val="1600"/>
              <a:buChar char="●"/>
            </a:pPr>
            <a:r>
              <a:rPr lang="en" sz="1600"/>
              <a:t>Opening tag and Closing Tag</a:t>
            </a:r>
            <a:endParaRPr sz="1600"/>
          </a:p>
          <a:p>
            <a:pPr indent="-330200" lvl="0" marL="457200" rtl="0">
              <a:lnSpc>
                <a:spcPct val="100000"/>
              </a:lnSpc>
              <a:spcBef>
                <a:spcPts val="1600"/>
              </a:spcBef>
              <a:spcAft>
                <a:spcPts val="0"/>
              </a:spcAft>
              <a:buSzPts val="1600"/>
              <a:buChar char="●"/>
            </a:pPr>
            <a:r>
              <a:rPr lang="en" sz="1600"/>
              <a:t>Tags contain characters that indicate the tag's purpose</a:t>
            </a:r>
            <a:endParaRPr sz="1600"/>
          </a:p>
          <a:p>
            <a:pPr indent="0" lvl="0" marL="0">
              <a:lnSpc>
                <a:spcPct val="100000"/>
              </a:lnSpc>
              <a:spcBef>
                <a:spcPts val="1600"/>
              </a:spcBef>
              <a:spcAft>
                <a:spcPts val="1600"/>
              </a:spcAft>
              <a:buNone/>
            </a:pPr>
            <a:r>
              <a:t/>
            </a:r>
            <a:endParaRPr sz="1600"/>
          </a:p>
        </p:txBody>
      </p:sp>
      <p:sp>
        <p:nvSpPr>
          <p:cNvPr id="245" name="Shape 245"/>
          <p:cNvSpPr txBox="1"/>
          <p:nvPr/>
        </p:nvSpPr>
        <p:spPr>
          <a:xfrm>
            <a:off x="4901275" y="1538850"/>
            <a:ext cx="4114500" cy="3034800"/>
          </a:xfrm>
          <a:prstGeom prst="rect">
            <a:avLst/>
          </a:prstGeom>
          <a:noFill/>
          <a:ln cap="flat" cmpd="sng" w="28575">
            <a:solidFill>
              <a:schemeClr val="dk1"/>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600">
              <a:latin typeface="Playfair Display"/>
              <a:ea typeface="Playfair Display"/>
              <a:cs typeface="Playfair Display"/>
              <a:sym typeface="Playfair Display"/>
            </a:endParaRPr>
          </a:p>
          <a:p>
            <a:pPr indent="0" lvl="0" marL="0" rtl="0">
              <a:spcBef>
                <a:spcPts val="0"/>
              </a:spcBef>
              <a:spcAft>
                <a:spcPts val="0"/>
              </a:spcAft>
              <a:buNone/>
            </a:pPr>
            <a:r>
              <a:rPr lang="en" sz="1600">
                <a:latin typeface="Playfair Display"/>
                <a:ea typeface="Playfair Display"/>
                <a:cs typeface="Playfair Display"/>
                <a:sym typeface="Playfair Display"/>
              </a:rPr>
              <a:t>&lt;tagname&gt;Stuff in the middle&lt;/tagname&gt;</a:t>
            </a:r>
            <a:endParaRPr sz="1600">
              <a:latin typeface="Playfair Display"/>
              <a:ea typeface="Playfair Display"/>
              <a:cs typeface="Playfair Display"/>
              <a:sym typeface="Playfair Display"/>
            </a:endParaRPr>
          </a:p>
          <a:p>
            <a:pPr indent="0" lvl="0" marL="0" rtl="0">
              <a:spcBef>
                <a:spcPts val="0"/>
              </a:spcBef>
              <a:spcAft>
                <a:spcPts val="0"/>
              </a:spcAft>
              <a:buNone/>
            </a:pPr>
            <a:r>
              <a:t/>
            </a:r>
            <a:endParaRPr sz="1600">
              <a:latin typeface="Playfair Display"/>
              <a:ea typeface="Playfair Display"/>
              <a:cs typeface="Playfair Display"/>
              <a:sym typeface="Playfair Display"/>
            </a:endParaRPr>
          </a:p>
          <a:p>
            <a:pPr indent="0" lvl="0" marL="0">
              <a:spcBef>
                <a:spcPts val="0"/>
              </a:spcBef>
              <a:spcAft>
                <a:spcPts val="0"/>
              </a:spcAft>
              <a:buNone/>
            </a:pPr>
            <a:r>
              <a:rPr lang="en" sz="1600">
                <a:latin typeface="Playfair Display"/>
                <a:ea typeface="Playfair Display"/>
                <a:cs typeface="Playfair Display"/>
                <a:sym typeface="Playfair Display"/>
              </a:rPr>
              <a:t>E.g.</a:t>
            </a:r>
            <a:endParaRPr sz="1600">
              <a:latin typeface="Playfair Display"/>
              <a:ea typeface="Playfair Display"/>
              <a:cs typeface="Playfair Display"/>
              <a:sym typeface="Playfair Display"/>
            </a:endParaRPr>
          </a:p>
          <a:p>
            <a:pPr indent="0" lvl="0" marL="0">
              <a:spcBef>
                <a:spcPts val="0"/>
              </a:spcBef>
              <a:spcAft>
                <a:spcPts val="0"/>
              </a:spcAft>
              <a:buNone/>
            </a:pPr>
            <a:r>
              <a:t/>
            </a:r>
            <a:endParaRPr sz="1600">
              <a:latin typeface="Playfair Display"/>
              <a:ea typeface="Playfair Display"/>
              <a:cs typeface="Playfair Display"/>
              <a:sym typeface="Playfair Display"/>
            </a:endParaRPr>
          </a:p>
          <a:p>
            <a:pPr indent="0" lvl="0" marL="0" rtl="0">
              <a:spcBef>
                <a:spcPts val="0"/>
              </a:spcBef>
              <a:spcAft>
                <a:spcPts val="0"/>
              </a:spcAft>
              <a:buNone/>
            </a:pPr>
            <a:r>
              <a:rPr lang="en" sz="1600">
                <a:latin typeface="Playfair Display"/>
                <a:ea typeface="Playfair Display"/>
                <a:cs typeface="Playfair Display"/>
                <a:sym typeface="Playfair Display"/>
              </a:rPr>
              <a:t>&lt;p&gt; This is a paragraph. &lt;/p&gt;</a:t>
            </a:r>
            <a:endParaRPr sz="1600">
              <a:latin typeface="Playfair Display"/>
              <a:ea typeface="Playfair Display"/>
              <a:cs typeface="Playfair Display"/>
              <a:sym typeface="Playfair Display"/>
            </a:endParaRPr>
          </a:p>
          <a:p>
            <a:pPr indent="0" lvl="0" marL="0" rtl="0">
              <a:spcBef>
                <a:spcPts val="0"/>
              </a:spcBef>
              <a:spcAft>
                <a:spcPts val="0"/>
              </a:spcAft>
              <a:buNone/>
            </a:pPr>
            <a:r>
              <a:t/>
            </a:r>
            <a:endParaRPr sz="1600">
              <a:latin typeface="Playfair Display"/>
              <a:ea typeface="Playfair Display"/>
              <a:cs typeface="Playfair Display"/>
              <a:sym typeface="Playfair Display"/>
            </a:endParaRPr>
          </a:p>
          <a:p>
            <a:pPr indent="0" lvl="0" marL="0" rtl="0">
              <a:spcBef>
                <a:spcPts val="0"/>
              </a:spcBef>
              <a:spcAft>
                <a:spcPts val="0"/>
              </a:spcAft>
              <a:buClr>
                <a:schemeClr val="dk2"/>
              </a:buClr>
              <a:buSzPts val="1100"/>
              <a:buFont typeface="Arial"/>
              <a:buNone/>
            </a:pPr>
            <a:r>
              <a:rPr lang="en" sz="1600">
                <a:solidFill>
                  <a:schemeClr val="dk2"/>
                </a:solidFill>
                <a:latin typeface="Playfair Display"/>
                <a:ea typeface="Playfair Display"/>
                <a:cs typeface="Playfair Display"/>
                <a:sym typeface="Playfair Display"/>
              </a:rPr>
              <a:t>&lt;h1&gt; This is a heading. &lt;/h1&gt;</a:t>
            </a:r>
            <a:endParaRPr sz="1600">
              <a:solidFill>
                <a:schemeClr val="dk2"/>
              </a:solidFill>
              <a:latin typeface="Playfair Display"/>
              <a:ea typeface="Playfair Display"/>
              <a:cs typeface="Playfair Display"/>
              <a:sym typeface="Playfair Display"/>
            </a:endParaRPr>
          </a:p>
          <a:p>
            <a:pPr indent="0" lvl="0" marL="0" rtl="0">
              <a:spcBef>
                <a:spcPts val="0"/>
              </a:spcBef>
              <a:spcAft>
                <a:spcPts val="0"/>
              </a:spcAft>
              <a:buNone/>
            </a:pPr>
            <a:r>
              <a:t/>
            </a:r>
            <a:endParaRPr sz="1600">
              <a:latin typeface="Playfair Display"/>
              <a:ea typeface="Playfair Display"/>
              <a:cs typeface="Playfair Display"/>
              <a:sym typeface="Playfair Display"/>
            </a:endParaRPr>
          </a:p>
          <a:p>
            <a:pPr indent="0" lvl="0" marL="0" rtl="0">
              <a:spcBef>
                <a:spcPts val="0"/>
              </a:spcBef>
              <a:spcAft>
                <a:spcPts val="0"/>
              </a:spcAft>
              <a:buNone/>
            </a:pPr>
            <a:r>
              <a:rPr lang="en" sz="1600">
                <a:latin typeface="Playfair Display"/>
                <a:ea typeface="Playfair Display"/>
                <a:cs typeface="Playfair Display"/>
                <a:sym typeface="Playfair Display"/>
              </a:rPr>
              <a:t>&lt;div&gt; This is a section. &lt;/div&gt;</a:t>
            </a:r>
            <a:endParaRPr sz="1600">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Tag Breakdown</a:t>
            </a:r>
            <a:endParaRPr/>
          </a:p>
        </p:txBody>
      </p:sp>
      <p:pic>
        <p:nvPicPr>
          <p:cNvPr descr="tagbreakdown.png" id="251" name="Shape 251"/>
          <p:cNvPicPr preferRelativeResize="0"/>
          <p:nvPr/>
        </p:nvPicPr>
        <p:blipFill>
          <a:blip r:embed="rId3">
            <a:alphaModFix/>
          </a:blip>
          <a:stretch>
            <a:fillRect/>
          </a:stretch>
        </p:blipFill>
        <p:spPr>
          <a:xfrm>
            <a:off x="2661513" y="1198625"/>
            <a:ext cx="3820976" cy="3820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Head and Body Tags</a:t>
            </a:r>
            <a:endParaRPr/>
          </a:p>
        </p:txBody>
      </p:sp>
      <p:sp>
        <p:nvSpPr>
          <p:cNvPr id="257" name="Shape 257"/>
          <p:cNvSpPr txBox="1"/>
          <p:nvPr>
            <p:ph idx="1" type="body"/>
          </p:nvPr>
        </p:nvSpPr>
        <p:spPr>
          <a:xfrm>
            <a:off x="311700" y="1234075"/>
            <a:ext cx="5344800" cy="333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Head: The head contains the title of the page &amp; meta information about the page. Meta information is not visible to the user, but has many purposes, like providing information to search engines.</a:t>
            </a:r>
            <a:endParaRPr/>
          </a:p>
          <a:p>
            <a:pPr indent="0" lvl="0" marL="0" rtl="0">
              <a:lnSpc>
                <a:spcPct val="115000"/>
              </a:lnSpc>
              <a:spcBef>
                <a:spcPts val="1600"/>
              </a:spcBef>
              <a:spcAft>
                <a:spcPts val="0"/>
              </a:spcAft>
              <a:buNone/>
            </a:pPr>
            <a:r>
              <a:rPr lang="en"/>
              <a:t>Body: The body contains the actual content of the page. Everything that is contained in the body is visible to the user.</a:t>
            </a:r>
            <a:endParaRPr/>
          </a:p>
          <a:p>
            <a:pPr indent="0" lvl="0" marL="0">
              <a:lnSpc>
                <a:spcPct val="115000"/>
              </a:lnSpc>
              <a:spcBef>
                <a:spcPts val="1600"/>
              </a:spcBef>
              <a:spcAft>
                <a:spcPts val="1600"/>
              </a:spcAft>
              <a:buNone/>
            </a:pPr>
            <a:r>
              <a:t/>
            </a:r>
            <a:endParaRPr/>
          </a:p>
        </p:txBody>
      </p:sp>
      <p:sp>
        <p:nvSpPr>
          <p:cNvPr id="258" name="Shape 258"/>
          <p:cNvSpPr txBox="1"/>
          <p:nvPr/>
        </p:nvSpPr>
        <p:spPr>
          <a:xfrm>
            <a:off x="5954100" y="983100"/>
            <a:ext cx="2878200" cy="3405300"/>
          </a:xfrm>
          <a:prstGeom prst="rect">
            <a:avLst/>
          </a:prstGeom>
          <a:noFill/>
          <a:ln cap="flat" cmpd="sng" w="28575">
            <a:solidFill>
              <a:schemeClr val="dk1"/>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lang="en" sz="1500">
                <a:solidFill>
                  <a:srgbClr val="C82829"/>
                </a:solidFill>
                <a:latin typeface="Verdana"/>
                <a:ea typeface="Verdana"/>
                <a:cs typeface="Verdana"/>
                <a:sym typeface="Verdana"/>
              </a:rPr>
              <a:t>&lt;!DOCTYPE html&gt;</a:t>
            </a:r>
            <a:br>
              <a:rPr lang="en" sz="1500">
                <a:solidFill>
                  <a:srgbClr val="4D4D4C"/>
                </a:solidFill>
                <a:highlight>
                  <a:srgbClr val="FFFFFF"/>
                </a:highlight>
                <a:latin typeface="Verdana"/>
                <a:ea typeface="Verdana"/>
                <a:cs typeface="Verdana"/>
                <a:sym typeface="Verdana"/>
              </a:rPr>
            </a:br>
            <a:r>
              <a:rPr lang="en" sz="1500">
                <a:solidFill>
                  <a:srgbClr val="C82829"/>
                </a:solidFill>
                <a:latin typeface="Verdana"/>
                <a:ea typeface="Verdana"/>
                <a:cs typeface="Verdana"/>
                <a:sym typeface="Verdana"/>
              </a:rPr>
              <a:t>&lt;html&gt;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&lt;head&gt;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&lt;title&gt;</a:t>
            </a:r>
            <a:r>
              <a:rPr lang="en" sz="1500">
                <a:solidFill>
                  <a:srgbClr val="4D4D4C"/>
                </a:solidFill>
                <a:highlight>
                  <a:srgbClr val="FFFFFF"/>
                </a:highlight>
                <a:latin typeface="Verdana"/>
                <a:ea typeface="Verdana"/>
                <a:cs typeface="Verdana"/>
                <a:sym typeface="Verdana"/>
              </a:rPr>
              <a:t>Title of the page </a:t>
            </a:r>
            <a:r>
              <a:rPr lang="en" sz="1500">
                <a:solidFill>
                  <a:srgbClr val="C82829"/>
                </a:solidFill>
                <a:latin typeface="Verdana"/>
                <a:ea typeface="Verdana"/>
                <a:cs typeface="Verdana"/>
                <a:sym typeface="Verdana"/>
              </a:rPr>
              <a:t>&lt;/title&gt;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&lt;/head&gt;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&lt;body&gt;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The page content here.</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&lt;/body&gt;</a:t>
            </a:r>
            <a:br>
              <a:rPr lang="en" sz="1500">
                <a:solidFill>
                  <a:srgbClr val="4D4D4C"/>
                </a:solidFill>
                <a:highlight>
                  <a:srgbClr val="FFFFFF"/>
                </a:highlight>
                <a:latin typeface="Verdana"/>
                <a:ea typeface="Verdana"/>
                <a:cs typeface="Verdana"/>
                <a:sym typeface="Verdana"/>
              </a:rPr>
            </a:br>
            <a:r>
              <a:rPr lang="en" sz="1500">
                <a:solidFill>
                  <a:srgbClr val="C82829"/>
                </a:solidFill>
                <a:latin typeface="Verdana"/>
                <a:ea typeface="Verdana"/>
                <a:cs typeface="Verdana"/>
                <a:sym typeface="Verdana"/>
              </a:rPr>
              <a:t>&lt;/html&gt;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Nesting</a:t>
            </a:r>
            <a:endParaRPr/>
          </a:p>
        </p:txBody>
      </p:sp>
      <p:sp>
        <p:nvSpPr>
          <p:cNvPr id="264" name="Shape 264"/>
          <p:cNvSpPr txBox="1"/>
          <p:nvPr>
            <p:ph idx="1" type="body"/>
          </p:nvPr>
        </p:nvSpPr>
        <p:spPr>
          <a:xfrm>
            <a:off x="311700" y="1234075"/>
            <a:ext cx="4988400" cy="33681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2"/>
              </a:buClr>
              <a:buSzPts val="1100"/>
              <a:buFont typeface="Arial"/>
              <a:buNone/>
            </a:pPr>
            <a:r>
              <a:rPr lang="en"/>
              <a:t>All elements "nest" inside one another.</a:t>
            </a:r>
            <a:endParaRPr/>
          </a:p>
          <a:p>
            <a:pPr indent="0" lvl="0" marL="0" rtl="0">
              <a:spcBef>
                <a:spcPts val="1600"/>
              </a:spcBef>
              <a:spcAft>
                <a:spcPts val="0"/>
              </a:spcAft>
              <a:buClr>
                <a:schemeClr val="dk2"/>
              </a:buClr>
              <a:buSzPts val="1100"/>
              <a:buFont typeface="Arial"/>
              <a:buNone/>
            </a:pPr>
            <a:r>
              <a:rPr lang="en"/>
              <a:t>Nesting is what happens when you put other containing tags inside other containing tags. For example, you would put the &lt;p&gt; inside of the &lt;body&gt; tags. The &lt;p&gt; is now nested inside the &lt;body&gt;.</a:t>
            </a:r>
            <a:endParaRPr/>
          </a:p>
          <a:p>
            <a:pPr indent="0" lvl="0" marL="0">
              <a:spcBef>
                <a:spcPts val="1600"/>
              </a:spcBef>
              <a:spcAft>
                <a:spcPts val="1600"/>
              </a:spcAft>
              <a:buNone/>
            </a:pPr>
            <a:r>
              <a:t/>
            </a:r>
            <a:endParaRPr/>
          </a:p>
        </p:txBody>
      </p:sp>
      <p:sp>
        <p:nvSpPr>
          <p:cNvPr id="265" name="Shape 265"/>
          <p:cNvSpPr txBox="1"/>
          <p:nvPr/>
        </p:nvSpPr>
        <p:spPr>
          <a:xfrm>
            <a:off x="5954100" y="983100"/>
            <a:ext cx="2878200" cy="3405300"/>
          </a:xfrm>
          <a:prstGeom prst="rect">
            <a:avLst/>
          </a:prstGeom>
          <a:noFill/>
          <a:ln cap="flat" cmpd="sng" w="28575">
            <a:solidFill>
              <a:schemeClr val="dk1"/>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lang="en" sz="1500">
                <a:solidFill>
                  <a:srgbClr val="C82829"/>
                </a:solidFill>
                <a:latin typeface="Verdana"/>
                <a:ea typeface="Verdana"/>
                <a:cs typeface="Verdana"/>
                <a:sym typeface="Verdana"/>
              </a:rPr>
              <a:t>&lt;!DOCTYPE html&gt;</a:t>
            </a:r>
            <a:br>
              <a:rPr lang="en" sz="1500">
                <a:solidFill>
                  <a:srgbClr val="4D4D4C"/>
                </a:solidFill>
                <a:highlight>
                  <a:srgbClr val="FFFFFF"/>
                </a:highlight>
                <a:latin typeface="Verdana"/>
                <a:ea typeface="Verdana"/>
                <a:cs typeface="Verdana"/>
                <a:sym typeface="Verdana"/>
              </a:rPr>
            </a:br>
            <a:r>
              <a:rPr lang="en" sz="1500">
                <a:solidFill>
                  <a:srgbClr val="C82829"/>
                </a:solidFill>
                <a:latin typeface="Verdana"/>
                <a:ea typeface="Verdana"/>
                <a:cs typeface="Verdana"/>
                <a:sym typeface="Verdana"/>
              </a:rPr>
              <a:t>&lt;html&gt;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&lt;head&gt;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&lt;title&gt;</a:t>
            </a:r>
            <a:r>
              <a:rPr lang="en" sz="1500">
                <a:solidFill>
                  <a:srgbClr val="4D4D4C"/>
                </a:solidFill>
                <a:highlight>
                  <a:srgbClr val="FFFFFF"/>
                </a:highlight>
                <a:latin typeface="Verdana"/>
                <a:ea typeface="Verdana"/>
                <a:cs typeface="Verdana"/>
                <a:sym typeface="Verdana"/>
              </a:rPr>
              <a:t>Title of the page </a:t>
            </a:r>
            <a:r>
              <a:rPr lang="en" sz="1500">
                <a:solidFill>
                  <a:srgbClr val="C82829"/>
                </a:solidFill>
                <a:latin typeface="Verdana"/>
                <a:ea typeface="Verdana"/>
                <a:cs typeface="Verdana"/>
                <a:sym typeface="Verdana"/>
              </a:rPr>
              <a:t>&lt;/title&gt;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&lt;/head&gt;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&lt;body&gt;</a:t>
            </a:r>
            <a:endParaRPr sz="1500">
              <a:solidFill>
                <a:srgbClr val="C82829"/>
              </a:solidFill>
              <a:latin typeface="Verdana"/>
              <a:ea typeface="Verdana"/>
              <a:cs typeface="Verdana"/>
              <a:sym typeface="Verdana"/>
            </a:endParaRPr>
          </a:p>
          <a:p>
            <a:pPr indent="0" lvl="0" marL="0">
              <a:spcBef>
                <a:spcPts val="0"/>
              </a:spcBef>
              <a:spcAft>
                <a:spcPts val="0"/>
              </a:spcAft>
              <a:buNone/>
            </a:pP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&lt;p&gt;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This is a paragraph.</a:t>
            </a:r>
            <a:endParaRPr sz="1500">
              <a:solidFill>
                <a:srgbClr val="4D4D4C"/>
              </a:solidFill>
              <a:highlight>
                <a:srgbClr val="FFFFFF"/>
              </a:highlight>
              <a:latin typeface="Verdana"/>
              <a:ea typeface="Verdana"/>
              <a:cs typeface="Verdana"/>
              <a:sym typeface="Verdana"/>
            </a:endParaRPr>
          </a:p>
          <a:p>
            <a:pPr indent="0" lvl="0" marL="0" rtl="0">
              <a:spcBef>
                <a:spcPts val="0"/>
              </a:spcBef>
              <a:spcAft>
                <a:spcPts val="0"/>
              </a:spcAft>
              <a:buNone/>
            </a:pP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&lt;/p&gt;</a:t>
            </a:r>
            <a:br>
              <a:rPr lang="en" sz="1500">
                <a:solidFill>
                  <a:srgbClr val="4D4D4C"/>
                </a:solidFill>
                <a:highlight>
                  <a:srgbClr val="FFFFFF"/>
                </a:highlight>
                <a:latin typeface="Verdana"/>
                <a:ea typeface="Verdana"/>
                <a:cs typeface="Verdana"/>
                <a:sym typeface="Verdana"/>
              </a:rPr>
            </a:br>
            <a:r>
              <a:rPr lang="en" sz="1500">
                <a:solidFill>
                  <a:srgbClr val="4D4D4C"/>
                </a:solidFill>
                <a:highlight>
                  <a:srgbClr val="FFFFFF"/>
                </a:highlight>
                <a:latin typeface="Verdana"/>
                <a:ea typeface="Verdana"/>
                <a:cs typeface="Verdana"/>
                <a:sym typeface="Verdana"/>
              </a:rPr>
              <a:t>  </a:t>
            </a:r>
            <a:r>
              <a:rPr lang="en" sz="1500">
                <a:solidFill>
                  <a:srgbClr val="C82829"/>
                </a:solidFill>
                <a:latin typeface="Verdana"/>
                <a:ea typeface="Verdana"/>
                <a:cs typeface="Verdana"/>
                <a:sym typeface="Verdana"/>
              </a:rPr>
              <a:t>&lt;/body&gt;</a:t>
            </a:r>
            <a:br>
              <a:rPr lang="en" sz="1500">
                <a:solidFill>
                  <a:srgbClr val="4D4D4C"/>
                </a:solidFill>
                <a:highlight>
                  <a:srgbClr val="FFFFFF"/>
                </a:highlight>
                <a:latin typeface="Verdana"/>
                <a:ea typeface="Verdana"/>
                <a:cs typeface="Verdana"/>
                <a:sym typeface="Verdana"/>
              </a:rPr>
            </a:br>
            <a:r>
              <a:rPr lang="en" sz="1500">
                <a:solidFill>
                  <a:srgbClr val="C82829"/>
                </a:solidFill>
                <a:latin typeface="Verdana"/>
                <a:ea typeface="Verdana"/>
                <a:cs typeface="Verdana"/>
                <a:sym typeface="Verdana"/>
              </a:rPr>
              <a:t>&lt;/html&gt;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descr="example-headings.png" id="270" name="Shape 270"/>
          <p:cNvPicPr preferRelativeResize="0"/>
          <p:nvPr/>
        </p:nvPicPr>
        <p:blipFill>
          <a:blip r:embed="rId3">
            <a:alphaModFix/>
          </a:blip>
          <a:stretch>
            <a:fillRect/>
          </a:stretch>
        </p:blipFill>
        <p:spPr>
          <a:xfrm>
            <a:off x="1346200" y="152400"/>
            <a:ext cx="6451600"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p:nvPr/>
        </p:nvSpPr>
        <p:spPr>
          <a:xfrm>
            <a:off x="3960875" y="0"/>
            <a:ext cx="5183400" cy="51579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Shape 276"/>
          <p:cNvSpPr txBox="1"/>
          <p:nvPr>
            <p:ph type="title"/>
          </p:nvPr>
        </p:nvSpPr>
        <p:spPr>
          <a:xfrm>
            <a:off x="199475" y="445025"/>
            <a:ext cx="8520600" cy="572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CSS (</a:t>
            </a:r>
            <a:r>
              <a:rPr lang="en" sz="2000"/>
              <a:t>Cascading Style Sheets</a:t>
            </a:r>
            <a:r>
              <a:rPr lang="en" sz="3000"/>
              <a:t>)</a:t>
            </a:r>
            <a:endParaRPr sz="3000"/>
          </a:p>
        </p:txBody>
      </p:sp>
      <p:sp>
        <p:nvSpPr>
          <p:cNvPr id="277" name="Shape 277"/>
          <p:cNvSpPr txBox="1"/>
          <p:nvPr>
            <p:ph idx="1" type="body"/>
          </p:nvPr>
        </p:nvSpPr>
        <p:spPr>
          <a:xfrm>
            <a:off x="85500" y="1164200"/>
            <a:ext cx="3875400" cy="33348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CSS is a "style sheet language" that lets you style the elements on your page.</a:t>
            </a:r>
            <a:endParaRPr sz="1800"/>
          </a:p>
          <a:p>
            <a:pPr indent="-342900" lvl="0" marL="457200" rtl="0">
              <a:lnSpc>
                <a:spcPct val="150000"/>
              </a:lnSpc>
              <a:spcBef>
                <a:spcPts val="0"/>
              </a:spcBef>
              <a:spcAft>
                <a:spcPts val="0"/>
              </a:spcAft>
              <a:buSzPts val="1800"/>
              <a:buChar char="●"/>
            </a:pPr>
            <a:r>
              <a:rPr lang="en" sz="1800"/>
              <a:t>CSS works together with HTML.</a:t>
            </a:r>
            <a:endParaRPr sz="1800"/>
          </a:p>
          <a:p>
            <a:pPr indent="-342900" lvl="0" marL="457200" rtl="0">
              <a:lnSpc>
                <a:spcPct val="150000"/>
              </a:lnSpc>
              <a:spcBef>
                <a:spcPts val="0"/>
              </a:spcBef>
              <a:spcAft>
                <a:spcPts val="0"/>
              </a:spcAft>
              <a:buSzPts val="1800"/>
              <a:buChar char="●"/>
            </a:pPr>
            <a:r>
              <a:rPr lang="en" sz="1800"/>
              <a:t>It deals with the properties of elements (such as colors, position, size, etc.)</a:t>
            </a:r>
            <a:endParaRPr sz="1800"/>
          </a:p>
        </p:txBody>
      </p:sp>
      <p:pic>
        <p:nvPicPr>
          <p:cNvPr descr="CSS-ex1.png" id="278" name="Shape 278"/>
          <p:cNvPicPr preferRelativeResize="0"/>
          <p:nvPr/>
        </p:nvPicPr>
        <p:blipFill>
          <a:blip r:embed="rId3">
            <a:alphaModFix/>
          </a:blip>
          <a:stretch>
            <a:fillRect/>
          </a:stretch>
        </p:blipFill>
        <p:spPr>
          <a:xfrm>
            <a:off x="4037213" y="947663"/>
            <a:ext cx="5030725" cy="32481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71" name="Shape 71"/>
        <p:cNvGrpSpPr/>
        <p:nvPr/>
      </p:nvGrpSpPr>
      <p:grpSpPr>
        <a:xfrm>
          <a:off x="0" y="0"/>
          <a:ext cx="0" cy="0"/>
          <a:chOff x="0" y="0"/>
          <a:chExt cx="0" cy="0"/>
        </a:xfrm>
      </p:grpSpPr>
      <p:pic>
        <p:nvPicPr>
          <p:cNvPr descr="DSC_1712.JPG" id="72" name="Shape 72"/>
          <p:cNvPicPr preferRelativeResize="0"/>
          <p:nvPr/>
        </p:nvPicPr>
        <p:blipFill rotWithShape="1">
          <a:blip r:embed="rId3">
            <a:alphaModFix/>
          </a:blip>
          <a:srcRect b="0" l="2134" r="2125" t="12998"/>
          <a:stretch/>
        </p:blipFill>
        <p:spPr>
          <a:xfrm>
            <a:off x="631025" y="184225"/>
            <a:ext cx="7881949" cy="4775048"/>
          </a:xfrm>
          <a:prstGeom prst="rect">
            <a:avLst/>
          </a:prstGeom>
          <a:noFill/>
          <a:ln>
            <a:noFill/>
          </a:ln>
        </p:spPr>
      </p:pic>
      <p:pic>
        <p:nvPicPr>
          <p:cNvPr descr="DSC_1709.JPG" id="73" name="Shape 73"/>
          <p:cNvPicPr preferRelativeResize="0"/>
          <p:nvPr/>
        </p:nvPicPr>
        <p:blipFill rotWithShape="1">
          <a:blip r:embed="rId4">
            <a:alphaModFix/>
          </a:blip>
          <a:srcRect b="4464" l="1370" r="0" t="10501"/>
          <a:stretch/>
        </p:blipFill>
        <p:spPr>
          <a:xfrm>
            <a:off x="546900" y="0"/>
            <a:ext cx="7966103" cy="4578248"/>
          </a:xfrm>
          <a:prstGeom prst="rect">
            <a:avLst/>
          </a:prstGeom>
          <a:noFill/>
          <a:ln>
            <a:noFill/>
          </a:ln>
        </p:spPr>
      </p:pic>
      <p:sp>
        <p:nvSpPr>
          <p:cNvPr id="74" name="Shape 74"/>
          <p:cNvSpPr txBox="1"/>
          <p:nvPr/>
        </p:nvSpPr>
        <p:spPr>
          <a:xfrm>
            <a:off x="546850" y="3905275"/>
            <a:ext cx="7966200" cy="1238100"/>
          </a:xfrm>
          <a:prstGeom prst="rect">
            <a:avLst/>
          </a:prstGeom>
          <a:solidFill>
            <a:schemeClr val="dk1"/>
          </a:solidFill>
          <a:ln>
            <a:noFill/>
          </a:ln>
        </p:spPr>
        <p:txBody>
          <a:bodyPr anchorCtr="0" anchor="ctr" bIns="91425" lIns="91425" spcFirstLastPara="1" rIns="91425" wrap="square" tIns="91425">
            <a:noAutofit/>
          </a:bodyPr>
          <a:lstStyle/>
          <a:p>
            <a:pPr indent="0" lvl="0" marL="0" rtl="0">
              <a:lnSpc>
                <a:spcPct val="100000"/>
              </a:lnSpc>
              <a:spcBef>
                <a:spcPts val="0"/>
              </a:spcBef>
              <a:spcAft>
                <a:spcPts val="600"/>
              </a:spcAft>
              <a:buNone/>
            </a:pPr>
            <a:r>
              <a:t/>
            </a:r>
            <a:endParaRPr b="1" sz="1800">
              <a:solidFill>
                <a:schemeClr val="dk2"/>
              </a:solidFill>
              <a:latin typeface="Righteous"/>
              <a:ea typeface="Righteous"/>
              <a:cs typeface="Righteous"/>
              <a:sym typeface="Righteous"/>
            </a:endParaRPr>
          </a:p>
        </p:txBody>
      </p:sp>
      <p:pic>
        <p:nvPicPr>
          <p:cNvPr descr="cyf_brand.png" id="75" name="Shape 75"/>
          <p:cNvPicPr preferRelativeResize="0"/>
          <p:nvPr/>
        </p:nvPicPr>
        <p:blipFill>
          <a:blip r:embed="rId5">
            <a:alphaModFix/>
          </a:blip>
          <a:stretch>
            <a:fillRect/>
          </a:stretch>
        </p:blipFill>
        <p:spPr>
          <a:xfrm>
            <a:off x="2705925" y="3905276"/>
            <a:ext cx="3732150" cy="1238225"/>
          </a:xfrm>
          <a:prstGeom prst="rect">
            <a:avLst/>
          </a:prstGeom>
          <a:noFill/>
          <a:ln>
            <a:noFill/>
          </a:ln>
        </p:spPr>
      </p:pic>
      <p:sp>
        <p:nvSpPr>
          <p:cNvPr id="76" name="Shape 76"/>
          <p:cNvSpPr txBox="1"/>
          <p:nvPr/>
        </p:nvSpPr>
        <p:spPr>
          <a:xfrm>
            <a:off x="546850" y="3905275"/>
            <a:ext cx="7966200" cy="1238100"/>
          </a:xfrm>
          <a:prstGeom prst="rect">
            <a:avLst/>
          </a:prstGeom>
          <a:noFill/>
          <a:ln cap="flat" cmpd="sng" w="952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00000"/>
              </a:lnSpc>
              <a:spcBef>
                <a:spcPts val="0"/>
              </a:spcBef>
              <a:spcAft>
                <a:spcPts val="600"/>
              </a:spcAft>
              <a:buNone/>
            </a:pPr>
            <a:r>
              <a:rPr b="1" lang="en" sz="1800">
                <a:solidFill>
                  <a:schemeClr val="dk2"/>
                </a:solidFill>
                <a:latin typeface="Righteous"/>
                <a:ea typeface="Righteous"/>
                <a:cs typeface="Righteous"/>
                <a:sym typeface="Righteous"/>
              </a:rPr>
              <a:t>Every Saturday										      Kinning Park  10am-5pm												      Complex</a:t>
            </a:r>
            <a:endParaRPr b="1" sz="1800">
              <a:solidFill>
                <a:schemeClr val="dk2"/>
              </a:solidFill>
              <a:latin typeface="Righteous"/>
              <a:ea typeface="Righteous"/>
              <a:cs typeface="Righteous"/>
              <a:sym typeface="Righteou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cssrule.png" id="283" name="Shape 283"/>
          <p:cNvPicPr preferRelativeResize="0"/>
          <p:nvPr/>
        </p:nvPicPr>
        <p:blipFill>
          <a:blip r:embed="rId3">
            <a:alphaModFix/>
          </a:blip>
          <a:stretch>
            <a:fillRect/>
          </a:stretch>
        </p:blipFill>
        <p:spPr>
          <a:xfrm>
            <a:off x="1246038" y="1110574"/>
            <a:ext cx="7128174" cy="3769000"/>
          </a:xfrm>
          <a:prstGeom prst="rect">
            <a:avLst/>
          </a:prstGeom>
          <a:noFill/>
          <a:ln>
            <a:noFill/>
          </a:ln>
        </p:spPr>
      </p:pic>
      <p:sp>
        <p:nvSpPr>
          <p:cNvPr id="284" name="Shape 28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CSS Rule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p:nvPr/>
        </p:nvSpPr>
        <p:spPr>
          <a:xfrm>
            <a:off x="3960875" y="0"/>
            <a:ext cx="5183400" cy="51579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txBox="1"/>
          <p:nvPr>
            <p:ph type="title"/>
          </p:nvPr>
        </p:nvSpPr>
        <p:spPr>
          <a:xfrm>
            <a:off x="199475" y="445025"/>
            <a:ext cx="8520600" cy="572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CSS (</a:t>
            </a:r>
            <a:r>
              <a:rPr lang="en" sz="2000"/>
              <a:t>Cascading Style Sheets</a:t>
            </a:r>
            <a:r>
              <a:rPr lang="en" sz="3000"/>
              <a:t>)</a:t>
            </a:r>
            <a:endParaRPr sz="3000"/>
          </a:p>
        </p:txBody>
      </p:sp>
      <p:sp>
        <p:nvSpPr>
          <p:cNvPr id="291" name="Shape 291"/>
          <p:cNvSpPr txBox="1"/>
          <p:nvPr>
            <p:ph idx="1" type="body"/>
          </p:nvPr>
        </p:nvSpPr>
        <p:spPr>
          <a:xfrm>
            <a:off x="85500" y="1164200"/>
            <a:ext cx="3875400" cy="33348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Declarations: Property and value of style you plan to use on HTML element.</a:t>
            </a:r>
            <a:endParaRPr sz="1800"/>
          </a:p>
          <a:p>
            <a:pPr indent="-342900" lvl="0" marL="457200" rtl="0">
              <a:lnSpc>
                <a:spcPct val="150000"/>
              </a:lnSpc>
              <a:spcBef>
                <a:spcPts val="1600"/>
              </a:spcBef>
              <a:spcAft>
                <a:spcPts val="0"/>
              </a:spcAft>
              <a:buSzPts val="1800"/>
              <a:buChar char="●"/>
            </a:pPr>
            <a:r>
              <a:rPr lang="en" sz="1800"/>
              <a:t>Declarations end with a semicolon</a:t>
            </a:r>
            <a:endParaRPr sz="1800"/>
          </a:p>
          <a:p>
            <a:pPr indent="-342900" lvl="0" marL="457200" rtl="0">
              <a:lnSpc>
                <a:spcPct val="150000"/>
              </a:lnSpc>
              <a:spcBef>
                <a:spcPts val="1600"/>
              </a:spcBef>
              <a:spcAft>
                <a:spcPts val="0"/>
              </a:spcAft>
              <a:buSzPts val="1800"/>
              <a:buChar char="●"/>
            </a:pPr>
            <a:r>
              <a:rPr lang="en" sz="1800"/>
              <a:t>Declaration groups are surrounded by curly brackets.</a:t>
            </a:r>
            <a:endParaRPr sz="1800"/>
          </a:p>
          <a:p>
            <a:pPr indent="0" lvl="0" marL="0" rtl="0">
              <a:lnSpc>
                <a:spcPct val="150000"/>
              </a:lnSpc>
              <a:spcBef>
                <a:spcPts val="1600"/>
              </a:spcBef>
              <a:spcAft>
                <a:spcPts val="1600"/>
              </a:spcAft>
              <a:buNone/>
            </a:pPr>
            <a:r>
              <a:t/>
            </a:r>
            <a:endParaRPr sz="1800"/>
          </a:p>
        </p:txBody>
      </p:sp>
      <p:sp>
        <p:nvSpPr>
          <p:cNvPr id="292" name="Shape 292"/>
          <p:cNvSpPr/>
          <p:nvPr/>
        </p:nvSpPr>
        <p:spPr>
          <a:xfrm>
            <a:off x="4436825" y="577200"/>
            <a:ext cx="4231500" cy="40035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txBox="1"/>
          <p:nvPr/>
        </p:nvSpPr>
        <p:spPr>
          <a:xfrm>
            <a:off x="4652804" y="792262"/>
            <a:ext cx="3767100" cy="3573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500">
              <a:solidFill>
                <a:srgbClr val="C82829"/>
              </a:solidFill>
              <a:latin typeface="Montserrat"/>
              <a:ea typeface="Montserrat"/>
              <a:cs typeface="Montserrat"/>
              <a:sym typeface="Montserrat"/>
            </a:endParaRPr>
          </a:p>
          <a:p>
            <a:pPr indent="0" lvl="0" marL="0">
              <a:spcBef>
                <a:spcPts val="0"/>
              </a:spcBef>
              <a:spcAft>
                <a:spcPts val="0"/>
              </a:spcAft>
              <a:buNone/>
            </a:pPr>
            <a:r>
              <a:rPr lang="en" sz="1500">
                <a:solidFill>
                  <a:srgbClr val="C82829"/>
                </a:solidFill>
                <a:latin typeface="Montserrat"/>
                <a:ea typeface="Montserrat"/>
                <a:cs typeface="Montserrat"/>
                <a:sym typeface="Montserrat"/>
              </a:rPr>
              <a:t>body </a:t>
            </a:r>
            <a:r>
              <a:rPr lang="en" sz="1500">
                <a:solidFill>
                  <a:srgbClr val="4D4D4C"/>
                </a:solidFill>
                <a:latin typeface="Montserrat"/>
                <a:ea typeface="Montserrat"/>
                <a:cs typeface="Montserrat"/>
                <a:sym typeface="Montserrat"/>
              </a:rPr>
              <a:t>{</a:t>
            </a:r>
            <a:br>
              <a:rPr lang="en" sz="1500">
                <a:solidFill>
                  <a:srgbClr val="4D4D4C"/>
                </a:solidFill>
                <a:latin typeface="Montserrat"/>
                <a:ea typeface="Montserrat"/>
                <a:cs typeface="Montserrat"/>
                <a:sym typeface="Montserrat"/>
              </a:rPr>
            </a:br>
            <a:r>
              <a:rPr lang="en" sz="1500">
                <a:solidFill>
                  <a:srgbClr val="4D4D4C"/>
                </a:solidFill>
                <a:latin typeface="Montserrat"/>
                <a:ea typeface="Montserrat"/>
                <a:cs typeface="Montserrat"/>
                <a:sym typeface="Montserrat"/>
              </a:rPr>
              <a:t>  </a:t>
            </a:r>
            <a:r>
              <a:rPr lang="en" sz="1500">
                <a:solidFill>
                  <a:srgbClr val="EAB700"/>
                </a:solidFill>
                <a:latin typeface="Montserrat"/>
                <a:ea typeface="Montserrat"/>
                <a:cs typeface="Montserrat"/>
                <a:sym typeface="Montserrat"/>
              </a:rPr>
              <a:t>background-color</a:t>
            </a:r>
            <a:r>
              <a:rPr lang="en" sz="1500">
                <a:solidFill>
                  <a:srgbClr val="4D4D4C"/>
                </a:solidFill>
                <a:latin typeface="Montserrat"/>
                <a:ea typeface="Montserrat"/>
                <a:cs typeface="Montserrat"/>
                <a:sym typeface="Montserrat"/>
              </a:rPr>
              <a:t>:</a:t>
            </a:r>
            <a:r>
              <a:rPr lang="en" sz="1500">
                <a:solidFill>
                  <a:srgbClr val="718C00"/>
                </a:solidFill>
                <a:latin typeface="Montserrat"/>
                <a:ea typeface="Montserrat"/>
                <a:cs typeface="Montserrat"/>
                <a:sym typeface="Montserrat"/>
              </a:rPr>
              <a:t> yellow</a:t>
            </a:r>
            <a:r>
              <a:rPr lang="en" sz="1500">
                <a:solidFill>
                  <a:srgbClr val="4D4D4C"/>
                </a:solidFill>
                <a:latin typeface="Montserrat"/>
                <a:ea typeface="Montserrat"/>
                <a:cs typeface="Montserrat"/>
                <a:sym typeface="Montserrat"/>
              </a:rPr>
              <a:t>;</a:t>
            </a:r>
            <a:endParaRPr sz="1500">
              <a:solidFill>
                <a:srgbClr val="4D4D4C"/>
              </a:solidFill>
              <a:latin typeface="Montserrat"/>
              <a:ea typeface="Montserrat"/>
              <a:cs typeface="Montserrat"/>
              <a:sym typeface="Montserrat"/>
            </a:endParaRPr>
          </a:p>
          <a:p>
            <a:pPr indent="0" lvl="0" marL="0">
              <a:spcBef>
                <a:spcPts val="0"/>
              </a:spcBef>
              <a:spcAft>
                <a:spcPts val="0"/>
              </a:spcAft>
              <a:buClr>
                <a:schemeClr val="dk2"/>
              </a:buClr>
              <a:buSzPts val="1100"/>
              <a:buFont typeface="Arial"/>
              <a:buNone/>
            </a:pPr>
            <a:r>
              <a:rPr lang="en" sz="1500">
                <a:solidFill>
                  <a:srgbClr val="4D4D4C"/>
                </a:solidFill>
                <a:latin typeface="Montserrat"/>
                <a:ea typeface="Montserrat"/>
                <a:cs typeface="Montserrat"/>
                <a:sym typeface="Montserrat"/>
              </a:rPr>
              <a:t>  </a:t>
            </a:r>
            <a:r>
              <a:rPr lang="en" sz="1500">
                <a:solidFill>
                  <a:srgbClr val="EAB700"/>
                </a:solidFill>
                <a:latin typeface="Montserrat"/>
                <a:ea typeface="Montserrat"/>
                <a:cs typeface="Montserrat"/>
                <a:sym typeface="Montserrat"/>
              </a:rPr>
              <a:t>font-family</a:t>
            </a:r>
            <a:r>
              <a:rPr lang="en" sz="1500">
                <a:solidFill>
                  <a:srgbClr val="4D4D4C"/>
                </a:solidFill>
                <a:latin typeface="Montserrat"/>
                <a:ea typeface="Montserrat"/>
                <a:cs typeface="Montserrat"/>
                <a:sym typeface="Montserrat"/>
              </a:rPr>
              <a:t>:</a:t>
            </a:r>
            <a:r>
              <a:rPr lang="en" sz="1500">
                <a:solidFill>
                  <a:srgbClr val="718C00"/>
                </a:solidFill>
                <a:latin typeface="Montserrat"/>
                <a:ea typeface="Montserrat"/>
                <a:cs typeface="Montserrat"/>
                <a:sym typeface="Montserrat"/>
              </a:rPr>
              <a:t> Arial, sans-serif</a:t>
            </a:r>
            <a:r>
              <a:rPr lang="en" sz="1500">
                <a:solidFill>
                  <a:srgbClr val="4D4D4C"/>
                </a:solidFill>
                <a:latin typeface="Montserrat"/>
                <a:ea typeface="Montserrat"/>
                <a:cs typeface="Montserrat"/>
                <a:sym typeface="Montserrat"/>
              </a:rPr>
              <a:t>;</a:t>
            </a:r>
            <a:endParaRPr sz="1500">
              <a:solidFill>
                <a:srgbClr val="4D4D4C"/>
              </a:solidFill>
              <a:latin typeface="Montserrat"/>
              <a:ea typeface="Montserrat"/>
              <a:cs typeface="Montserrat"/>
              <a:sym typeface="Montserrat"/>
            </a:endParaRPr>
          </a:p>
          <a:p>
            <a:pPr indent="0" lvl="0" marL="0">
              <a:spcBef>
                <a:spcPts val="0"/>
              </a:spcBef>
              <a:spcAft>
                <a:spcPts val="0"/>
              </a:spcAft>
              <a:buNone/>
            </a:pPr>
            <a:r>
              <a:rPr lang="en" sz="1500">
                <a:solidFill>
                  <a:srgbClr val="4D4D4C"/>
                </a:solidFill>
                <a:highlight>
                  <a:srgbClr val="FFFFFF"/>
                </a:highlight>
                <a:latin typeface="Montserrat"/>
                <a:ea typeface="Montserrat"/>
                <a:cs typeface="Montserrat"/>
                <a:sym typeface="Montserrat"/>
              </a:rPr>
              <a:t>  </a:t>
            </a:r>
            <a:r>
              <a:rPr lang="en" sz="1500">
                <a:solidFill>
                  <a:srgbClr val="EAB700"/>
                </a:solidFill>
                <a:highlight>
                  <a:srgbClr val="FFFFFF"/>
                </a:highlight>
                <a:latin typeface="Montserrat"/>
                <a:ea typeface="Montserrat"/>
                <a:cs typeface="Montserrat"/>
                <a:sym typeface="Montserrat"/>
              </a:rPr>
              <a:t>font-size</a:t>
            </a:r>
            <a:r>
              <a:rPr lang="en" sz="1500">
                <a:solidFill>
                  <a:srgbClr val="4D4D4C"/>
                </a:solidFill>
                <a:highlight>
                  <a:srgbClr val="FFFFFF"/>
                </a:highlight>
                <a:latin typeface="Montserrat"/>
                <a:ea typeface="Montserrat"/>
                <a:cs typeface="Montserrat"/>
                <a:sym typeface="Montserrat"/>
              </a:rPr>
              <a:t>:</a:t>
            </a:r>
            <a:r>
              <a:rPr lang="en" sz="1500">
                <a:solidFill>
                  <a:srgbClr val="718C00"/>
                </a:solidFill>
                <a:highlight>
                  <a:srgbClr val="FFFFFF"/>
                </a:highlight>
                <a:latin typeface="Montserrat"/>
                <a:ea typeface="Montserrat"/>
                <a:cs typeface="Montserrat"/>
                <a:sym typeface="Montserrat"/>
              </a:rPr>
              <a:t> </a:t>
            </a:r>
            <a:r>
              <a:rPr lang="en" sz="1500">
                <a:solidFill>
                  <a:srgbClr val="F5871F"/>
                </a:solidFill>
                <a:highlight>
                  <a:srgbClr val="FFFFFF"/>
                </a:highlight>
                <a:latin typeface="Montserrat"/>
                <a:ea typeface="Montserrat"/>
                <a:cs typeface="Montserrat"/>
                <a:sym typeface="Montserrat"/>
              </a:rPr>
              <a:t>12</a:t>
            </a:r>
            <a:r>
              <a:rPr lang="en" sz="1500">
                <a:solidFill>
                  <a:srgbClr val="718C00"/>
                </a:solidFill>
                <a:highlight>
                  <a:srgbClr val="FFFFFF"/>
                </a:highlight>
                <a:latin typeface="Montserrat"/>
                <a:ea typeface="Montserrat"/>
                <a:cs typeface="Montserrat"/>
                <a:sym typeface="Montserrat"/>
              </a:rPr>
              <a:t>px</a:t>
            </a:r>
            <a:r>
              <a:rPr lang="en" sz="1500">
                <a:solidFill>
                  <a:srgbClr val="4D4D4C"/>
                </a:solidFill>
                <a:highlight>
                  <a:srgbClr val="FFFFFF"/>
                </a:highlight>
                <a:latin typeface="Montserrat"/>
                <a:ea typeface="Montserrat"/>
                <a:cs typeface="Montserrat"/>
                <a:sym typeface="Montserrat"/>
              </a:rPr>
              <a:t>;</a:t>
            </a:r>
            <a:endParaRPr sz="1500">
              <a:solidFill>
                <a:srgbClr val="4D4D4C"/>
              </a:solidFill>
              <a:highlight>
                <a:srgbClr val="FFFFFF"/>
              </a:highlight>
              <a:latin typeface="Montserrat"/>
              <a:ea typeface="Montserrat"/>
              <a:cs typeface="Montserrat"/>
              <a:sym typeface="Montserrat"/>
            </a:endParaRPr>
          </a:p>
          <a:p>
            <a:pPr indent="0" lvl="0" marL="0">
              <a:spcBef>
                <a:spcPts val="0"/>
              </a:spcBef>
              <a:spcAft>
                <a:spcPts val="0"/>
              </a:spcAft>
              <a:buNone/>
            </a:pPr>
            <a:r>
              <a:rPr lang="en" sz="1500">
                <a:solidFill>
                  <a:srgbClr val="4D4D4C"/>
                </a:solidFill>
                <a:latin typeface="Montserrat"/>
                <a:ea typeface="Montserrat"/>
                <a:cs typeface="Montserrat"/>
                <a:sym typeface="Montserrat"/>
              </a:rPr>
              <a:t>}</a:t>
            </a:r>
            <a:endParaRPr>
              <a:latin typeface="Montserrat"/>
              <a:ea typeface="Montserrat"/>
              <a:cs typeface="Montserrat"/>
              <a:sym typeface="Montserrat"/>
            </a:endParaRPr>
          </a:p>
          <a:p>
            <a:pPr indent="0" lvl="0" marL="0">
              <a:spcBef>
                <a:spcPts val="0"/>
              </a:spcBef>
              <a:spcAft>
                <a:spcPts val="0"/>
              </a:spcAft>
              <a:buNone/>
            </a:pPr>
            <a:r>
              <a:t/>
            </a:r>
            <a:endParaRPr>
              <a:latin typeface="Montserrat"/>
              <a:ea typeface="Montserrat"/>
              <a:cs typeface="Montserrat"/>
              <a:sym typeface="Montserrat"/>
            </a:endParaRPr>
          </a:p>
          <a:p>
            <a:pPr indent="0" lvl="0" marL="0" rtl="0">
              <a:spcBef>
                <a:spcPts val="0"/>
              </a:spcBef>
              <a:spcAft>
                <a:spcPts val="0"/>
              </a:spcAft>
              <a:buNone/>
            </a:pPr>
            <a:r>
              <a:rPr lang="en" sz="1500">
                <a:solidFill>
                  <a:srgbClr val="C82829"/>
                </a:solidFill>
                <a:latin typeface="Montserrat"/>
                <a:ea typeface="Montserrat"/>
                <a:cs typeface="Montserrat"/>
                <a:sym typeface="Montserrat"/>
              </a:rPr>
              <a:t>p </a:t>
            </a:r>
            <a:r>
              <a:rPr lang="en" sz="1500">
                <a:solidFill>
                  <a:srgbClr val="4D4D4C"/>
                </a:solidFill>
                <a:latin typeface="Montserrat"/>
                <a:ea typeface="Montserrat"/>
                <a:cs typeface="Montserrat"/>
                <a:sym typeface="Montserrat"/>
              </a:rPr>
              <a:t>{</a:t>
            </a:r>
            <a:br>
              <a:rPr lang="en" sz="1500">
                <a:solidFill>
                  <a:srgbClr val="4D4D4C"/>
                </a:solidFill>
                <a:latin typeface="Montserrat"/>
                <a:ea typeface="Montserrat"/>
                <a:cs typeface="Montserrat"/>
                <a:sym typeface="Montserrat"/>
              </a:rPr>
            </a:br>
            <a:r>
              <a:rPr lang="en" sz="1500">
                <a:solidFill>
                  <a:srgbClr val="4D4D4C"/>
                </a:solidFill>
                <a:latin typeface="Montserrat"/>
                <a:ea typeface="Montserrat"/>
                <a:cs typeface="Montserrat"/>
                <a:sym typeface="Montserrat"/>
              </a:rPr>
              <a:t>  </a:t>
            </a:r>
            <a:r>
              <a:rPr lang="en" sz="1500">
                <a:solidFill>
                  <a:srgbClr val="EAB700"/>
                </a:solidFill>
                <a:latin typeface="Montserrat"/>
                <a:ea typeface="Montserrat"/>
                <a:cs typeface="Montserrat"/>
                <a:sym typeface="Montserrat"/>
              </a:rPr>
              <a:t>color</a:t>
            </a:r>
            <a:r>
              <a:rPr lang="en" sz="1500">
                <a:solidFill>
                  <a:srgbClr val="4D4D4C"/>
                </a:solidFill>
                <a:latin typeface="Montserrat"/>
                <a:ea typeface="Montserrat"/>
                <a:cs typeface="Montserrat"/>
                <a:sym typeface="Montserrat"/>
              </a:rPr>
              <a:t>:</a:t>
            </a:r>
            <a:r>
              <a:rPr lang="en" sz="1500">
                <a:solidFill>
                  <a:srgbClr val="718C00"/>
                </a:solidFill>
                <a:latin typeface="Montserrat"/>
                <a:ea typeface="Montserrat"/>
                <a:cs typeface="Montserrat"/>
                <a:sym typeface="Montserrat"/>
              </a:rPr>
              <a:t> white</a:t>
            </a:r>
            <a:r>
              <a:rPr lang="en" sz="1500">
                <a:solidFill>
                  <a:srgbClr val="4D4D4C"/>
                </a:solidFill>
                <a:latin typeface="Montserrat"/>
                <a:ea typeface="Montserrat"/>
                <a:cs typeface="Montserrat"/>
                <a:sym typeface="Montserrat"/>
              </a:rPr>
              <a:t>;</a:t>
            </a:r>
            <a:br>
              <a:rPr lang="en" sz="1500">
                <a:solidFill>
                  <a:srgbClr val="4D4D4C"/>
                </a:solidFill>
                <a:latin typeface="Montserrat"/>
                <a:ea typeface="Montserrat"/>
                <a:cs typeface="Montserrat"/>
                <a:sym typeface="Montserrat"/>
              </a:rPr>
            </a:br>
            <a:r>
              <a:rPr lang="en" sz="1500">
                <a:solidFill>
                  <a:srgbClr val="4D4D4C"/>
                </a:solidFill>
                <a:latin typeface="Montserrat"/>
                <a:ea typeface="Montserrat"/>
                <a:cs typeface="Montserrat"/>
                <a:sym typeface="Montserrat"/>
              </a:rPr>
              <a:t>  </a:t>
            </a:r>
            <a:r>
              <a:rPr lang="en" sz="1500">
                <a:solidFill>
                  <a:srgbClr val="EAB700"/>
                </a:solidFill>
                <a:latin typeface="Montserrat"/>
                <a:ea typeface="Montserrat"/>
                <a:cs typeface="Montserrat"/>
                <a:sym typeface="Montserrat"/>
              </a:rPr>
              <a:t>background-color</a:t>
            </a:r>
            <a:r>
              <a:rPr lang="en" sz="1500">
                <a:solidFill>
                  <a:srgbClr val="4D4D4C"/>
                </a:solidFill>
                <a:latin typeface="Montserrat"/>
                <a:ea typeface="Montserrat"/>
                <a:cs typeface="Montserrat"/>
                <a:sym typeface="Montserrat"/>
              </a:rPr>
              <a:t>:</a:t>
            </a:r>
            <a:r>
              <a:rPr lang="en" sz="1500">
                <a:solidFill>
                  <a:srgbClr val="718C00"/>
                </a:solidFill>
                <a:latin typeface="Montserrat"/>
                <a:ea typeface="Montserrat"/>
                <a:cs typeface="Montserrat"/>
                <a:sym typeface="Montserrat"/>
              </a:rPr>
              <a:t> red</a:t>
            </a:r>
            <a:r>
              <a:rPr lang="en" sz="1500">
                <a:solidFill>
                  <a:srgbClr val="4D4D4C"/>
                </a:solidFill>
                <a:latin typeface="Montserrat"/>
                <a:ea typeface="Montserrat"/>
                <a:cs typeface="Montserrat"/>
                <a:sym typeface="Montserrat"/>
              </a:rPr>
              <a:t>;</a:t>
            </a:r>
            <a:br>
              <a:rPr lang="en" sz="1500">
                <a:solidFill>
                  <a:srgbClr val="4D4D4C"/>
                </a:solidFill>
                <a:latin typeface="Montserrat"/>
                <a:ea typeface="Montserrat"/>
                <a:cs typeface="Montserrat"/>
                <a:sym typeface="Montserrat"/>
              </a:rPr>
            </a:br>
            <a:r>
              <a:rPr lang="en" sz="1500">
                <a:solidFill>
                  <a:srgbClr val="4D4D4C"/>
                </a:solidFill>
                <a:latin typeface="Montserrat"/>
                <a:ea typeface="Montserrat"/>
                <a:cs typeface="Montserrat"/>
                <a:sym typeface="Montserrat"/>
              </a:rPr>
              <a:t>  </a:t>
            </a:r>
            <a:r>
              <a:rPr lang="en" sz="1500">
                <a:solidFill>
                  <a:srgbClr val="EAB700"/>
                </a:solidFill>
                <a:latin typeface="Montserrat"/>
                <a:ea typeface="Montserrat"/>
                <a:cs typeface="Montserrat"/>
                <a:sym typeface="Montserrat"/>
              </a:rPr>
              <a:t>font-type</a:t>
            </a:r>
            <a:r>
              <a:rPr lang="en" sz="1500">
                <a:solidFill>
                  <a:srgbClr val="4D4D4C"/>
                </a:solidFill>
                <a:latin typeface="Montserrat"/>
                <a:ea typeface="Montserrat"/>
                <a:cs typeface="Montserrat"/>
                <a:sym typeface="Montserrat"/>
              </a:rPr>
              <a:t>:</a:t>
            </a:r>
            <a:r>
              <a:rPr lang="en" sz="1500">
                <a:solidFill>
                  <a:srgbClr val="718C00"/>
                </a:solidFill>
                <a:latin typeface="Montserrat"/>
                <a:ea typeface="Montserrat"/>
                <a:cs typeface="Montserrat"/>
                <a:sym typeface="Montserrat"/>
              </a:rPr>
              <a:t> italic</a:t>
            </a:r>
            <a:r>
              <a:rPr lang="en" sz="1500">
                <a:solidFill>
                  <a:srgbClr val="4D4D4C"/>
                </a:solidFill>
                <a:latin typeface="Montserrat"/>
                <a:ea typeface="Montserrat"/>
                <a:cs typeface="Montserrat"/>
                <a:sym typeface="Montserrat"/>
              </a:rPr>
              <a:t>;</a:t>
            </a:r>
            <a:br>
              <a:rPr lang="en" sz="1500">
                <a:solidFill>
                  <a:srgbClr val="4D4D4C"/>
                </a:solidFill>
                <a:latin typeface="Montserrat"/>
                <a:ea typeface="Montserrat"/>
                <a:cs typeface="Montserrat"/>
                <a:sym typeface="Montserrat"/>
              </a:rPr>
            </a:br>
            <a:r>
              <a:rPr lang="en" sz="1500">
                <a:solidFill>
                  <a:srgbClr val="4D4D4C"/>
                </a:solidFill>
                <a:latin typeface="Montserrat"/>
                <a:ea typeface="Montserrat"/>
                <a:cs typeface="Montserrat"/>
                <a:sym typeface="Montserrat"/>
              </a:rPr>
              <a:t>}</a:t>
            </a:r>
            <a:br>
              <a:rPr lang="en">
                <a:latin typeface="Montserrat"/>
                <a:ea typeface="Montserrat"/>
                <a:cs typeface="Montserrat"/>
                <a:sym typeface="Montserrat"/>
              </a:rPr>
            </a:br>
            <a:endParaRPr>
              <a:latin typeface="Montserrat"/>
              <a:ea typeface="Montserrat"/>
              <a:cs typeface="Montserrat"/>
              <a:sym typeface="Montserrat"/>
            </a:endParaRPr>
          </a:p>
          <a:p>
            <a:pPr indent="0" lvl="0" marL="0">
              <a:spcBef>
                <a:spcPts val="0"/>
              </a:spcBef>
              <a:spcAft>
                <a:spcPts val="0"/>
              </a:spcAft>
              <a:buNone/>
            </a:pPr>
            <a:r>
              <a:rPr lang="en" sz="1500">
                <a:solidFill>
                  <a:srgbClr val="C82829"/>
                </a:solidFill>
                <a:latin typeface="Montserrat"/>
                <a:ea typeface="Montserrat"/>
                <a:cs typeface="Montserrat"/>
                <a:sym typeface="Montserrat"/>
              </a:rPr>
              <a:t>img </a:t>
            </a:r>
            <a:r>
              <a:rPr lang="en" sz="1500">
                <a:solidFill>
                  <a:srgbClr val="4D4D4C"/>
                </a:solidFill>
                <a:latin typeface="Montserrat"/>
                <a:ea typeface="Montserrat"/>
                <a:cs typeface="Montserrat"/>
                <a:sym typeface="Montserrat"/>
              </a:rPr>
              <a:t>{</a:t>
            </a:r>
            <a:br>
              <a:rPr lang="en" sz="1500">
                <a:solidFill>
                  <a:srgbClr val="4D4D4C"/>
                </a:solidFill>
                <a:latin typeface="Montserrat"/>
                <a:ea typeface="Montserrat"/>
                <a:cs typeface="Montserrat"/>
                <a:sym typeface="Montserrat"/>
              </a:rPr>
            </a:br>
            <a:r>
              <a:rPr lang="en" sz="1500">
                <a:solidFill>
                  <a:srgbClr val="4D4D4C"/>
                </a:solidFill>
                <a:latin typeface="Montserrat"/>
                <a:ea typeface="Montserrat"/>
                <a:cs typeface="Montserrat"/>
                <a:sym typeface="Montserrat"/>
              </a:rPr>
              <a:t>   </a:t>
            </a:r>
            <a:r>
              <a:rPr lang="en" sz="1500">
                <a:solidFill>
                  <a:srgbClr val="EAB700"/>
                </a:solidFill>
                <a:latin typeface="Montserrat"/>
                <a:ea typeface="Montserrat"/>
                <a:cs typeface="Montserrat"/>
                <a:sym typeface="Montserrat"/>
              </a:rPr>
              <a:t>width</a:t>
            </a:r>
            <a:r>
              <a:rPr lang="en" sz="1500">
                <a:solidFill>
                  <a:srgbClr val="4D4D4C"/>
                </a:solidFill>
                <a:latin typeface="Montserrat"/>
                <a:ea typeface="Montserrat"/>
                <a:cs typeface="Montserrat"/>
                <a:sym typeface="Montserrat"/>
              </a:rPr>
              <a:t>:</a:t>
            </a:r>
            <a:r>
              <a:rPr lang="en" sz="1500">
                <a:solidFill>
                  <a:srgbClr val="718C00"/>
                </a:solidFill>
                <a:latin typeface="Montserrat"/>
                <a:ea typeface="Montserrat"/>
                <a:cs typeface="Montserrat"/>
                <a:sym typeface="Montserrat"/>
              </a:rPr>
              <a:t> 200px</a:t>
            </a:r>
            <a:r>
              <a:rPr lang="en" sz="1500">
                <a:solidFill>
                  <a:srgbClr val="4D4D4C"/>
                </a:solidFill>
                <a:latin typeface="Montserrat"/>
                <a:ea typeface="Montserrat"/>
                <a:cs typeface="Montserrat"/>
                <a:sym typeface="Montserrat"/>
              </a:rPr>
              <a:t>;</a:t>
            </a:r>
            <a:endParaRPr sz="1500">
              <a:solidFill>
                <a:srgbClr val="4D4D4C"/>
              </a:solidFill>
              <a:latin typeface="Montserrat"/>
              <a:ea typeface="Montserrat"/>
              <a:cs typeface="Montserrat"/>
              <a:sym typeface="Montserrat"/>
            </a:endParaRPr>
          </a:p>
          <a:p>
            <a:pPr indent="0" lvl="0" marL="0" rtl="0">
              <a:spcBef>
                <a:spcPts val="0"/>
              </a:spcBef>
              <a:spcAft>
                <a:spcPts val="0"/>
              </a:spcAft>
              <a:buNone/>
            </a:pPr>
            <a:r>
              <a:rPr lang="en" sz="1500">
                <a:solidFill>
                  <a:srgbClr val="4D4D4C"/>
                </a:solidFill>
                <a:latin typeface="Montserrat"/>
                <a:ea typeface="Montserrat"/>
                <a:cs typeface="Montserrat"/>
                <a:sym typeface="Montserrat"/>
              </a:rPr>
              <a:t>   </a:t>
            </a:r>
            <a:r>
              <a:rPr lang="en" sz="1500">
                <a:solidFill>
                  <a:srgbClr val="EAB700"/>
                </a:solidFill>
                <a:latin typeface="Montserrat"/>
                <a:ea typeface="Montserrat"/>
                <a:cs typeface="Montserrat"/>
                <a:sym typeface="Montserrat"/>
              </a:rPr>
              <a:t>height</a:t>
            </a:r>
            <a:r>
              <a:rPr lang="en" sz="1500">
                <a:solidFill>
                  <a:srgbClr val="4D4D4C"/>
                </a:solidFill>
                <a:latin typeface="Montserrat"/>
                <a:ea typeface="Montserrat"/>
                <a:cs typeface="Montserrat"/>
                <a:sym typeface="Montserrat"/>
              </a:rPr>
              <a:t>:</a:t>
            </a:r>
            <a:r>
              <a:rPr lang="en" sz="1500">
                <a:solidFill>
                  <a:srgbClr val="718C00"/>
                </a:solidFill>
                <a:latin typeface="Montserrat"/>
                <a:ea typeface="Montserrat"/>
                <a:cs typeface="Montserrat"/>
                <a:sym typeface="Montserrat"/>
              </a:rPr>
              <a:t> 200px</a:t>
            </a:r>
            <a:r>
              <a:rPr lang="en" sz="1500">
                <a:solidFill>
                  <a:srgbClr val="4D4D4C"/>
                </a:solidFill>
                <a:latin typeface="Montserrat"/>
                <a:ea typeface="Montserrat"/>
                <a:cs typeface="Montserrat"/>
                <a:sym typeface="Montserrat"/>
              </a:rPr>
              <a:t>;</a:t>
            </a:r>
            <a:endParaRPr sz="1500">
              <a:solidFill>
                <a:srgbClr val="4D4D4C"/>
              </a:solidFill>
              <a:latin typeface="Montserrat"/>
              <a:ea typeface="Montserrat"/>
              <a:cs typeface="Montserrat"/>
              <a:sym typeface="Montserrat"/>
            </a:endParaRPr>
          </a:p>
          <a:p>
            <a:pPr indent="0" lvl="0" marL="0" rtl="0">
              <a:spcBef>
                <a:spcPts val="0"/>
              </a:spcBef>
              <a:spcAft>
                <a:spcPts val="0"/>
              </a:spcAft>
              <a:buClr>
                <a:schemeClr val="dk2"/>
              </a:buClr>
              <a:buSzPts val="1100"/>
              <a:buFont typeface="Arial"/>
              <a:buNone/>
            </a:pPr>
            <a:r>
              <a:rPr lang="en" sz="1500">
                <a:solidFill>
                  <a:srgbClr val="4D4D4C"/>
                </a:solidFill>
                <a:latin typeface="Montserrat"/>
                <a:ea typeface="Montserrat"/>
                <a:cs typeface="Montserrat"/>
                <a:sym typeface="Montserrat"/>
              </a:rPr>
              <a:t>}</a:t>
            </a:r>
            <a:endParaRPr>
              <a:latin typeface="Montserrat"/>
              <a:ea typeface="Montserrat"/>
              <a:cs typeface="Montserrat"/>
              <a:sym typeface="Montserrat"/>
            </a:endParaRPr>
          </a:p>
          <a:p>
            <a:pPr indent="0" lvl="0" marL="0" rtl="0">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297" name="Shape 297"/>
        <p:cNvGrpSpPr/>
        <p:nvPr/>
      </p:nvGrpSpPr>
      <p:grpSpPr>
        <a:xfrm>
          <a:off x="0" y="0"/>
          <a:ext cx="0" cy="0"/>
          <a:chOff x="0" y="0"/>
          <a:chExt cx="0" cy="0"/>
        </a:xfrm>
      </p:grpSpPr>
      <p:sp>
        <p:nvSpPr>
          <p:cNvPr id="298" name="Shape 298"/>
          <p:cNvSpPr txBox="1"/>
          <p:nvPr>
            <p:ph type="title"/>
          </p:nvPr>
        </p:nvSpPr>
        <p:spPr>
          <a:xfrm>
            <a:off x="240600" y="448350"/>
            <a:ext cx="8662800" cy="4246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We’ll now go to </a:t>
            </a:r>
            <a:r>
              <a:rPr b="1" lang="en"/>
              <a:t>codepen.io</a:t>
            </a:r>
            <a:r>
              <a:rPr lang="en"/>
              <a:t> to get started writing code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302" name="Shape 302"/>
        <p:cNvGrpSpPr/>
        <p:nvPr/>
      </p:nvGrpSpPr>
      <p:grpSpPr>
        <a:xfrm>
          <a:off x="0" y="0"/>
          <a:ext cx="0" cy="0"/>
          <a:chOff x="0" y="0"/>
          <a:chExt cx="0" cy="0"/>
        </a:xfrm>
      </p:grpSpPr>
      <p:sp>
        <p:nvSpPr>
          <p:cNvPr id="303" name="Shape 303"/>
          <p:cNvSpPr txBox="1"/>
          <p:nvPr>
            <p:ph type="title"/>
          </p:nvPr>
        </p:nvSpPr>
        <p:spPr>
          <a:xfrm>
            <a:off x="2729850" y="1103850"/>
            <a:ext cx="3684300" cy="2935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p:nvPr/>
        </p:nvSpPr>
        <p:spPr>
          <a:xfrm>
            <a:off x="0" y="11900"/>
            <a:ext cx="4584000" cy="5143500"/>
          </a:xfrm>
          <a:prstGeom prst="rect">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CodeYourFuture</a:t>
            </a:r>
            <a:endParaRPr/>
          </a:p>
        </p:txBody>
      </p:sp>
      <p:sp>
        <p:nvSpPr>
          <p:cNvPr id="83" name="Shape 83"/>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London, Glasgow &amp; Manchester</a:t>
            </a:r>
            <a:endParaRPr/>
          </a:p>
        </p:txBody>
      </p:sp>
      <p:sp>
        <p:nvSpPr>
          <p:cNvPr id="84" name="Shape 84"/>
          <p:cNvSpPr txBox="1"/>
          <p:nvPr>
            <p:ph idx="2" type="body"/>
          </p:nvPr>
        </p:nvSpPr>
        <p:spPr>
          <a:xfrm>
            <a:off x="4939500" y="724200"/>
            <a:ext cx="39933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n"/>
              <a:t>We hold 6-month web development classes</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Our next class starts in January</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We help with transportation and childcare costs</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Everyone is welcom</a:t>
            </a:r>
            <a:r>
              <a:rPr lang="en"/>
              <a:t>e to apply</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 name="Shape 88"/>
        <p:cNvGrpSpPr/>
        <p:nvPr/>
      </p:nvGrpSpPr>
      <p:grpSpPr>
        <a:xfrm>
          <a:off x="0" y="0"/>
          <a:ext cx="0" cy="0"/>
          <a:chOff x="0" y="0"/>
          <a:chExt cx="0" cy="0"/>
        </a:xfrm>
      </p:grpSpPr>
      <p:sp>
        <p:nvSpPr>
          <p:cNvPr id="89" name="Shape 8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latin typeface="Oswald"/>
                <a:ea typeface="Oswald"/>
                <a:cs typeface="Oswald"/>
                <a:sym typeface="Oswald"/>
              </a:rPr>
              <a:t>How we teach</a:t>
            </a:r>
            <a:endParaRPr sz="3000">
              <a:solidFill>
                <a:srgbClr val="FFFFFF"/>
              </a:solidFill>
              <a:latin typeface="Oswald"/>
              <a:ea typeface="Oswald"/>
              <a:cs typeface="Oswald"/>
              <a:sym typeface="Oswald"/>
            </a:endParaRPr>
          </a:p>
          <a:p>
            <a:pPr indent="0" lvl="0" marL="0" rtl="0">
              <a:spcBef>
                <a:spcPts val="0"/>
              </a:spcBef>
              <a:spcAft>
                <a:spcPts val="0"/>
              </a:spcAft>
              <a:buNone/>
            </a:pPr>
            <a:r>
              <a:t/>
            </a:r>
            <a:endParaRPr sz="3000">
              <a:solidFill>
                <a:srgbClr val="FFFFFF"/>
              </a:solidFill>
              <a:latin typeface="Oswald"/>
              <a:ea typeface="Oswald"/>
              <a:cs typeface="Oswald"/>
              <a:sym typeface="Oswald"/>
            </a:endParaRPr>
          </a:p>
        </p:txBody>
      </p:sp>
      <p:sp>
        <p:nvSpPr>
          <p:cNvPr id="90" name="Shape 90"/>
          <p:cNvSpPr txBox="1"/>
          <p:nvPr/>
        </p:nvSpPr>
        <p:spPr>
          <a:xfrm>
            <a:off x="311700" y="1152475"/>
            <a:ext cx="4127100" cy="3734700"/>
          </a:xfrm>
          <a:prstGeom prst="rect">
            <a:avLst/>
          </a:prstGeom>
          <a:noFill/>
          <a:ln>
            <a:noFill/>
          </a:ln>
        </p:spPr>
        <p:txBody>
          <a:bodyPr anchorCtr="0" anchor="t" bIns="91425" lIns="91425" spcFirstLastPara="1" rIns="91425" wrap="square" tIns="91425">
            <a:noAutofit/>
          </a:bodyPr>
          <a:lstStyle/>
          <a:p>
            <a:pPr indent="-355600" lvl="0" marL="457200" rtl="0">
              <a:lnSpc>
                <a:spcPct val="200000"/>
              </a:lnSpc>
              <a:spcBef>
                <a:spcPts val="0"/>
              </a:spcBef>
              <a:spcAft>
                <a:spcPts val="0"/>
              </a:spcAft>
              <a:buSzPts val="2000"/>
              <a:buFont typeface="Playfair Display"/>
              <a:buChar char="●"/>
            </a:pPr>
            <a:r>
              <a:rPr lang="en" sz="2000">
                <a:latin typeface="Playfair Display"/>
                <a:ea typeface="Playfair Display"/>
                <a:cs typeface="Playfair Display"/>
                <a:sym typeface="Playfair Display"/>
              </a:rPr>
              <a:t>Light on lectures</a:t>
            </a:r>
            <a:endParaRPr sz="2000">
              <a:latin typeface="Playfair Display"/>
              <a:ea typeface="Playfair Display"/>
              <a:cs typeface="Playfair Display"/>
              <a:sym typeface="Playfair Display"/>
            </a:endParaRPr>
          </a:p>
          <a:p>
            <a:pPr indent="-355600" lvl="0" marL="457200" rtl="0">
              <a:lnSpc>
                <a:spcPct val="200000"/>
              </a:lnSpc>
              <a:spcBef>
                <a:spcPts val="0"/>
              </a:spcBef>
              <a:spcAft>
                <a:spcPts val="0"/>
              </a:spcAft>
              <a:buSzPts val="2000"/>
              <a:buFont typeface="Playfair Display"/>
              <a:buChar char="●"/>
            </a:pPr>
            <a:r>
              <a:rPr lang="en" sz="2000">
                <a:latin typeface="Playfair Display"/>
                <a:ea typeface="Playfair Display"/>
                <a:cs typeface="Playfair Display"/>
                <a:sym typeface="Playfair Display"/>
              </a:rPr>
              <a:t>Big on exercises</a:t>
            </a:r>
            <a:endParaRPr sz="2000">
              <a:latin typeface="Playfair Display"/>
              <a:ea typeface="Playfair Display"/>
              <a:cs typeface="Playfair Display"/>
              <a:sym typeface="Playfair Display"/>
            </a:endParaRPr>
          </a:p>
          <a:p>
            <a:pPr indent="-355600" lvl="0" marL="457200" rtl="0">
              <a:lnSpc>
                <a:spcPct val="200000"/>
              </a:lnSpc>
              <a:spcBef>
                <a:spcPts val="0"/>
              </a:spcBef>
              <a:spcAft>
                <a:spcPts val="0"/>
              </a:spcAft>
              <a:buSzPts val="2000"/>
              <a:buFont typeface="Playfair Display"/>
              <a:buChar char="●"/>
            </a:pPr>
            <a:r>
              <a:rPr lang="en" sz="2000">
                <a:latin typeface="Playfair Display"/>
                <a:ea typeface="Playfair Display"/>
                <a:cs typeface="Playfair Display"/>
                <a:sym typeface="Playfair Display"/>
              </a:rPr>
              <a:t>Lots of mentors</a:t>
            </a:r>
            <a:endParaRPr sz="2000">
              <a:latin typeface="Playfair Display"/>
              <a:ea typeface="Playfair Display"/>
              <a:cs typeface="Playfair Display"/>
              <a:sym typeface="Playfair Display"/>
            </a:endParaRPr>
          </a:p>
          <a:p>
            <a:pPr indent="-355600" lvl="0" marL="457200" rtl="0">
              <a:lnSpc>
                <a:spcPct val="200000"/>
              </a:lnSpc>
              <a:spcBef>
                <a:spcPts val="0"/>
              </a:spcBef>
              <a:spcAft>
                <a:spcPts val="0"/>
              </a:spcAft>
              <a:buSzPts val="2000"/>
              <a:buFont typeface="Playfair Display"/>
              <a:buChar char="●"/>
            </a:pPr>
            <a:r>
              <a:rPr lang="en" sz="2000">
                <a:latin typeface="Playfair Display"/>
                <a:ea typeface="Playfair Display"/>
                <a:cs typeface="Playfair Display"/>
                <a:sym typeface="Playfair Display"/>
              </a:rPr>
              <a:t>Students helping students</a:t>
            </a:r>
            <a:endParaRPr sz="2000">
              <a:latin typeface="Playfair Display"/>
              <a:ea typeface="Playfair Display"/>
              <a:cs typeface="Playfair Display"/>
              <a:sym typeface="Playfair Display"/>
            </a:endParaRPr>
          </a:p>
          <a:p>
            <a:pPr indent="-355600" lvl="0" marL="457200" rtl="0">
              <a:lnSpc>
                <a:spcPct val="200000"/>
              </a:lnSpc>
              <a:spcBef>
                <a:spcPts val="0"/>
              </a:spcBef>
              <a:spcAft>
                <a:spcPts val="0"/>
              </a:spcAft>
              <a:buSzPts val="2000"/>
              <a:buFont typeface="Playfair Display"/>
              <a:buChar char="●"/>
            </a:pPr>
            <a:r>
              <a:rPr lang="en" sz="2000">
                <a:latin typeface="Playfair Display"/>
                <a:ea typeface="Playfair Display"/>
                <a:cs typeface="Playfair Display"/>
                <a:sym typeface="Playfair Display"/>
              </a:rPr>
              <a:t>Get away from the screen</a:t>
            </a:r>
            <a:endParaRPr sz="2000">
              <a:latin typeface="Playfair Display"/>
              <a:ea typeface="Playfair Display"/>
              <a:cs typeface="Playfair Display"/>
              <a:sym typeface="Playfair Display"/>
            </a:endParaRPr>
          </a:p>
        </p:txBody>
      </p:sp>
      <p:pic>
        <p:nvPicPr>
          <p:cNvPr descr="_IMG_7998.JPG" id="91" name="Shape 91"/>
          <p:cNvPicPr preferRelativeResize="0"/>
          <p:nvPr/>
        </p:nvPicPr>
        <p:blipFill rotWithShape="1">
          <a:blip r:embed="rId3">
            <a:alphaModFix/>
          </a:blip>
          <a:srcRect b="0" l="10954" r="10962" t="0"/>
          <a:stretch/>
        </p:blipFill>
        <p:spPr>
          <a:xfrm>
            <a:off x="4705150" y="342525"/>
            <a:ext cx="2035800" cy="1955430"/>
          </a:xfrm>
          <a:prstGeom prst="rect">
            <a:avLst/>
          </a:prstGeom>
          <a:noFill/>
          <a:ln>
            <a:noFill/>
          </a:ln>
        </p:spPr>
      </p:pic>
      <p:pic>
        <p:nvPicPr>
          <p:cNvPr descr="cyf-habiba-js.jpg-large" id="92" name="Shape 92"/>
          <p:cNvPicPr preferRelativeResize="0"/>
          <p:nvPr/>
        </p:nvPicPr>
        <p:blipFill rotWithShape="1">
          <a:blip r:embed="rId4">
            <a:alphaModFix/>
          </a:blip>
          <a:srcRect b="0" l="10784" r="10784" t="0"/>
          <a:stretch/>
        </p:blipFill>
        <p:spPr>
          <a:xfrm>
            <a:off x="6796425" y="342525"/>
            <a:ext cx="2035804" cy="1946703"/>
          </a:xfrm>
          <a:prstGeom prst="rect">
            <a:avLst/>
          </a:prstGeom>
          <a:noFill/>
          <a:ln>
            <a:noFill/>
          </a:ln>
        </p:spPr>
      </p:pic>
      <p:pic>
        <p:nvPicPr>
          <p:cNvPr descr="cyf-class.jpg-large" id="93" name="Shape 93"/>
          <p:cNvPicPr preferRelativeResize="0"/>
          <p:nvPr/>
        </p:nvPicPr>
        <p:blipFill rotWithShape="1">
          <a:blip r:embed="rId5">
            <a:alphaModFix/>
          </a:blip>
          <a:srcRect b="0" l="2042" r="2042" t="0"/>
          <a:stretch/>
        </p:blipFill>
        <p:spPr>
          <a:xfrm>
            <a:off x="4705200" y="2336175"/>
            <a:ext cx="4127099" cy="2420352"/>
          </a:xfrm>
          <a:prstGeom prst="rect">
            <a:avLst/>
          </a:prstGeom>
          <a:noFill/>
          <a:ln>
            <a:noFill/>
          </a:ln>
        </p:spPr>
      </p:pic>
      <p:sp>
        <p:nvSpPr>
          <p:cNvPr id="94" name="Shape 94"/>
          <p:cNvSpPr txBox="1"/>
          <p:nvPr>
            <p:ph idx="4294967295" type="title"/>
          </p:nvPr>
        </p:nvSpPr>
        <p:spPr>
          <a:xfrm>
            <a:off x="382925" y="342525"/>
            <a:ext cx="3635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we teach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98" name="Shape 98"/>
        <p:cNvGrpSpPr/>
        <p:nvPr/>
      </p:nvGrpSpPr>
      <p:grpSpPr>
        <a:xfrm>
          <a:off x="0" y="0"/>
          <a:ext cx="0" cy="0"/>
          <a:chOff x="0" y="0"/>
          <a:chExt cx="0" cy="0"/>
        </a:xfrm>
      </p:grpSpPr>
      <p:sp>
        <p:nvSpPr>
          <p:cNvPr id="99" name="Shape 99"/>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6000"/>
              <a:t>Why have a Women’s Taster Class?</a:t>
            </a:r>
            <a:endParaRPr sz="6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evelyn_granville.jpg" id="104" name="Shape 104"/>
          <p:cNvPicPr preferRelativeResize="0"/>
          <p:nvPr/>
        </p:nvPicPr>
        <p:blipFill rotWithShape="1">
          <a:blip r:embed="rId3">
            <a:alphaModFix/>
          </a:blip>
          <a:srcRect b="0" l="13039" r="10350" t="0"/>
          <a:stretch/>
        </p:blipFill>
        <p:spPr>
          <a:xfrm>
            <a:off x="1369216" y="1096625"/>
            <a:ext cx="1693559" cy="2210575"/>
          </a:xfrm>
          <a:prstGeom prst="rect">
            <a:avLst/>
          </a:prstGeom>
          <a:noFill/>
          <a:ln>
            <a:noFill/>
          </a:ln>
        </p:spPr>
      </p:pic>
      <p:pic>
        <p:nvPicPr>
          <p:cNvPr descr="The Ladies.jpg" id="105" name="Shape 105"/>
          <p:cNvPicPr preferRelativeResize="0"/>
          <p:nvPr/>
        </p:nvPicPr>
        <p:blipFill rotWithShape="1">
          <a:blip r:embed="rId4">
            <a:alphaModFix/>
          </a:blip>
          <a:srcRect b="29293" l="13134" r="0" t="0"/>
          <a:stretch/>
        </p:blipFill>
        <p:spPr>
          <a:xfrm>
            <a:off x="0" y="3228300"/>
            <a:ext cx="2955600" cy="1905000"/>
          </a:xfrm>
          <a:prstGeom prst="rect">
            <a:avLst/>
          </a:prstGeom>
          <a:noFill/>
          <a:ln>
            <a:noFill/>
          </a:ln>
        </p:spPr>
      </p:pic>
      <p:sp>
        <p:nvSpPr>
          <p:cNvPr id="106" name="Shape 106"/>
          <p:cNvSpPr txBox="1"/>
          <p:nvPr>
            <p:ph type="title"/>
          </p:nvPr>
        </p:nvSpPr>
        <p:spPr>
          <a:xfrm>
            <a:off x="311700" y="3616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The Forgotten Female Programmers That Shaped Modern Tech</a:t>
            </a:r>
            <a:endParaRPr sz="2800"/>
          </a:p>
        </p:txBody>
      </p:sp>
      <p:pic>
        <p:nvPicPr>
          <p:cNvPr descr="800px-Margaret_Hamilton_-_restoration.jpg" id="107" name="Shape 107"/>
          <p:cNvPicPr preferRelativeResize="0"/>
          <p:nvPr/>
        </p:nvPicPr>
        <p:blipFill rotWithShape="1">
          <a:blip r:embed="rId5">
            <a:alphaModFix/>
          </a:blip>
          <a:srcRect b="0" l="27297" r="13681" t="2458"/>
          <a:stretch/>
        </p:blipFill>
        <p:spPr>
          <a:xfrm>
            <a:off x="2893025" y="1096625"/>
            <a:ext cx="1905000" cy="4036675"/>
          </a:xfrm>
          <a:prstGeom prst="rect">
            <a:avLst/>
          </a:prstGeom>
          <a:noFill/>
          <a:ln>
            <a:noFill/>
          </a:ln>
        </p:spPr>
      </p:pic>
      <p:pic>
        <p:nvPicPr>
          <p:cNvPr descr="uspto_edithclarke_square.jpg" id="108" name="Shape 108"/>
          <p:cNvPicPr preferRelativeResize="0"/>
          <p:nvPr/>
        </p:nvPicPr>
        <p:blipFill rotWithShape="1">
          <a:blip r:embed="rId6">
            <a:alphaModFix/>
          </a:blip>
          <a:srcRect b="0" l="16360" r="19405" t="0"/>
          <a:stretch/>
        </p:blipFill>
        <p:spPr>
          <a:xfrm>
            <a:off x="0" y="1096625"/>
            <a:ext cx="1369225" cy="2131675"/>
          </a:xfrm>
          <a:prstGeom prst="rect">
            <a:avLst/>
          </a:prstGeom>
          <a:noFill/>
          <a:ln>
            <a:noFill/>
          </a:ln>
        </p:spPr>
      </p:pic>
      <p:grpSp>
        <p:nvGrpSpPr>
          <p:cNvPr id="109" name="Shape 109"/>
          <p:cNvGrpSpPr/>
          <p:nvPr/>
        </p:nvGrpSpPr>
        <p:grpSpPr>
          <a:xfrm>
            <a:off x="4798032" y="1084550"/>
            <a:ext cx="4365262" cy="4060849"/>
            <a:chOff x="4647575" y="1084550"/>
            <a:chExt cx="4516100" cy="4060849"/>
          </a:xfrm>
        </p:grpSpPr>
        <p:grpSp>
          <p:nvGrpSpPr>
            <p:cNvPr id="110" name="Shape 110"/>
            <p:cNvGrpSpPr/>
            <p:nvPr/>
          </p:nvGrpSpPr>
          <p:grpSpPr>
            <a:xfrm>
              <a:off x="4647575" y="1084550"/>
              <a:ext cx="4496424" cy="4060849"/>
              <a:chOff x="4647575" y="1084550"/>
              <a:chExt cx="4496424" cy="4060849"/>
            </a:xfrm>
          </p:grpSpPr>
          <p:pic>
            <p:nvPicPr>
              <p:cNvPr descr="Ada_lovelace.jpg" id="111" name="Shape 111"/>
              <p:cNvPicPr preferRelativeResize="0"/>
              <p:nvPr/>
            </p:nvPicPr>
            <p:blipFill rotWithShape="1">
              <a:blip r:embed="rId7">
                <a:alphaModFix/>
              </a:blip>
              <a:srcRect b="35730" l="12489" r="12497" t="6311"/>
              <a:stretch/>
            </p:blipFill>
            <p:spPr>
              <a:xfrm>
                <a:off x="6862125" y="2695950"/>
                <a:ext cx="2281875" cy="2425275"/>
              </a:xfrm>
              <a:prstGeom prst="rect">
                <a:avLst/>
              </a:prstGeom>
              <a:noFill/>
              <a:ln>
                <a:noFill/>
              </a:ln>
            </p:spPr>
          </p:pic>
          <p:pic>
            <p:nvPicPr>
              <p:cNvPr descr="grace-hopper-new.jpg" id="112" name="Shape 112"/>
              <p:cNvPicPr preferRelativeResize="0"/>
              <p:nvPr/>
            </p:nvPicPr>
            <p:blipFill>
              <a:blip r:embed="rId8">
                <a:alphaModFix/>
              </a:blip>
              <a:stretch>
                <a:fillRect/>
              </a:stretch>
            </p:blipFill>
            <p:spPr>
              <a:xfrm>
                <a:off x="4647575" y="2906675"/>
                <a:ext cx="2214550" cy="2238724"/>
              </a:xfrm>
              <a:prstGeom prst="rect">
                <a:avLst/>
              </a:prstGeom>
              <a:noFill/>
              <a:ln>
                <a:noFill/>
              </a:ln>
            </p:spPr>
          </p:pic>
          <p:pic>
            <p:nvPicPr>
              <p:cNvPr descr="Grete_Hermann.jpg" id="113" name="Shape 113"/>
              <p:cNvPicPr preferRelativeResize="0"/>
              <p:nvPr/>
            </p:nvPicPr>
            <p:blipFill>
              <a:blip r:embed="rId9">
                <a:alphaModFix/>
              </a:blip>
              <a:stretch>
                <a:fillRect/>
              </a:stretch>
            </p:blipFill>
            <p:spPr>
              <a:xfrm>
                <a:off x="4647575" y="1084550"/>
                <a:ext cx="1393390" cy="1822125"/>
              </a:xfrm>
              <a:prstGeom prst="rect">
                <a:avLst/>
              </a:prstGeom>
              <a:noFill/>
              <a:ln>
                <a:noFill/>
              </a:ln>
            </p:spPr>
          </p:pic>
        </p:grpSp>
        <p:pic>
          <p:nvPicPr>
            <p:cNvPr descr="Leavitt_aavso.jpg" id="114" name="Shape 114"/>
            <p:cNvPicPr preferRelativeResize="0"/>
            <p:nvPr/>
          </p:nvPicPr>
          <p:blipFill rotWithShape="1">
            <a:blip r:embed="rId10">
              <a:alphaModFix/>
            </a:blip>
            <a:srcRect b="29631" l="20965" r="19457" t="6478"/>
            <a:stretch/>
          </p:blipFill>
          <p:spPr>
            <a:xfrm>
              <a:off x="6040975" y="1084550"/>
              <a:ext cx="1300575" cy="1822125"/>
            </a:xfrm>
            <a:prstGeom prst="rect">
              <a:avLst/>
            </a:prstGeom>
            <a:noFill/>
            <a:ln>
              <a:noFill/>
            </a:ln>
          </p:spPr>
        </p:pic>
        <p:pic>
          <p:nvPicPr>
            <p:cNvPr descr="Anita_Borg.jpg" id="115" name="Shape 115"/>
            <p:cNvPicPr preferRelativeResize="0"/>
            <p:nvPr/>
          </p:nvPicPr>
          <p:blipFill>
            <a:blip r:embed="rId11">
              <a:alphaModFix/>
            </a:blip>
            <a:stretch>
              <a:fillRect/>
            </a:stretch>
          </p:blipFill>
          <p:spPr>
            <a:xfrm>
              <a:off x="7341550" y="1084550"/>
              <a:ext cx="1822125" cy="1822125"/>
            </a:xfrm>
            <a:prstGeom prst="rect">
              <a:avLst/>
            </a:prstGeom>
            <a:noFill/>
            <a:ln>
              <a:noFill/>
            </a:ln>
          </p:spPr>
        </p:pic>
      </p:grpSp>
      <p:pic>
        <p:nvPicPr>
          <p:cNvPr descr="johnsonk.jpg" id="116" name="Shape 116"/>
          <p:cNvPicPr preferRelativeResize="0"/>
          <p:nvPr/>
        </p:nvPicPr>
        <p:blipFill rotWithShape="1">
          <a:blip r:embed="rId12">
            <a:alphaModFix/>
          </a:blip>
          <a:srcRect b="41554" l="10578" r="18044" t="0"/>
          <a:stretch/>
        </p:blipFill>
        <p:spPr>
          <a:xfrm>
            <a:off x="7408925" y="1096625"/>
            <a:ext cx="1754376" cy="17957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47607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Grace Hopper</a:t>
            </a:r>
            <a:endParaRPr/>
          </a:p>
        </p:txBody>
      </p:sp>
      <p:sp>
        <p:nvSpPr>
          <p:cNvPr id="122" name="Shape 122"/>
          <p:cNvSpPr txBox="1"/>
          <p:nvPr>
            <p:ph idx="1" type="body"/>
          </p:nvPr>
        </p:nvSpPr>
        <p:spPr>
          <a:xfrm>
            <a:off x="212100" y="1177075"/>
            <a:ext cx="5002500" cy="33348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Was a pioneer computer scientist.</a:t>
            </a:r>
            <a:endParaRPr/>
          </a:p>
          <a:p>
            <a:pPr indent="-342900" lvl="0" marL="457200" rtl="0">
              <a:lnSpc>
                <a:spcPct val="150000"/>
              </a:lnSpc>
              <a:spcBef>
                <a:spcPts val="0"/>
              </a:spcBef>
              <a:spcAft>
                <a:spcPts val="0"/>
              </a:spcAft>
              <a:buSzPts val="1800"/>
              <a:buChar char="●"/>
            </a:pPr>
            <a:r>
              <a:rPr lang="en"/>
              <a:t>De</a:t>
            </a:r>
            <a:r>
              <a:rPr lang="en"/>
              <a:t>veloped the first compiler for a programming language.</a:t>
            </a:r>
            <a:endParaRPr/>
          </a:p>
          <a:p>
            <a:pPr indent="-342900" lvl="0" marL="457200" rtl="0">
              <a:lnSpc>
                <a:spcPct val="150000"/>
              </a:lnSpc>
              <a:spcBef>
                <a:spcPts val="0"/>
              </a:spcBef>
              <a:spcAft>
                <a:spcPts val="0"/>
              </a:spcAft>
              <a:buSzPts val="1800"/>
              <a:buChar char="●"/>
            </a:pPr>
            <a:r>
              <a:rPr lang="en"/>
              <a:t>Pushed for programming languages to be human readable, not just 1’s and 0’s.</a:t>
            </a:r>
            <a:endParaRPr/>
          </a:p>
          <a:p>
            <a:pPr indent="-342900" lvl="0" marL="457200" rtl="0">
              <a:lnSpc>
                <a:spcPct val="150000"/>
              </a:lnSpc>
              <a:spcBef>
                <a:spcPts val="0"/>
              </a:spcBef>
              <a:spcAft>
                <a:spcPts val="0"/>
              </a:spcAft>
              <a:buSzPts val="1800"/>
              <a:buChar char="●"/>
            </a:pPr>
            <a:r>
              <a:rPr lang="en"/>
              <a:t>She received the Presidential Medal of Freedom and over 40 honorary degrees from universities across the world. </a:t>
            </a:r>
            <a:endParaRPr/>
          </a:p>
        </p:txBody>
      </p:sp>
      <p:pic>
        <p:nvPicPr>
          <p:cNvPr descr="170706-legacy-of-grace-hopper-hopper-militarypportrait.jpeg" id="123" name="Shape 123"/>
          <p:cNvPicPr preferRelativeResize="0"/>
          <p:nvPr/>
        </p:nvPicPr>
        <p:blipFill>
          <a:blip r:embed="rId3">
            <a:alphaModFix/>
          </a:blip>
          <a:stretch>
            <a:fillRect/>
          </a:stretch>
        </p:blipFill>
        <p:spPr>
          <a:xfrm>
            <a:off x="5357375" y="395512"/>
            <a:ext cx="3471101" cy="4352466"/>
          </a:xfrm>
          <a:prstGeom prst="rect">
            <a:avLst/>
          </a:prstGeom>
          <a:noFill/>
          <a:ln>
            <a:noFill/>
          </a:ln>
        </p:spPr>
      </p:pic>
      <p:sp>
        <p:nvSpPr>
          <p:cNvPr id="124" name="Shape 124"/>
          <p:cNvSpPr txBox="1"/>
          <p:nvPr/>
        </p:nvSpPr>
        <p:spPr>
          <a:xfrm>
            <a:off x="5525725" y="3091675"/>
            <a:ext cx="3134400" cy="1420200"/>
          </a:xfrm>
          <a:prstGeom prst="rect">
            <a:avLst/>
          </a:prstGeom>
          <a:solidFill>
            <a:schemeClr val="dk1"/>
          </a:solidFill>
          <a:ln cap="flat" cmpd="sng" w="9525">
            <a:solidFill>
              <a:srgbClr val="000000"/>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 sz="2000">
                <a:solidFill>
                  <a:schemeClr val="dk2"/>
                </a:solidFill>
                <a:latin typeface="Oswald"/>
                <a:ea typeface="Oswald"/>
                <a:cs typeface="Oswald"/>
                <a:sym typeface="Oswald"/>
              </a:rPr>
              <a:t>“I had a running compiler and nobody would touch it. They told me computers could only do arithmetic.”</a:t>
            </a:r>
            <a:endParaRPr sz="2000">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descr="evelyn_granville.jpg" id="129" name="Shape 129"/>
          <p:cNvPicPr preferRelativeResize="0"/>
          <p:nvPr/>
        </p:nvPicPr>
        <p:blipFill rotWithShape="1">
          <a:blip r:embed="rId3">
            <a:alphaModFix/>
          </a:blip>
          <a:srcRect b="0" l="13039" r="10350" t="0"/>
          <a:stretch/>
        </p:blipFill>
        <p:spPr>
          <a:xfrm>
            <a:off x="1369216" y="1096625"/>
            <a:ext cx="1693559" cy="2210575"/>
          </a:xfrm>
          <a:prstGeom prst="rect">
            <a:avLst/>
          </a:prstGeom>
          <a:noFill/>
          <a:ln>
            <a:noFill/>
          </a:ln>
        </p:spPr>
      </p:pic>
      <p:pic>
        <p:nvPicPr>
          <p:cNvPr descr="The Ladies.jpg" id="130" name="Shape 130"/>
          <p:cNvPicPr preferRelativeResize="0"/>
          <p:nvPr/>
        </p:nvPicPr>
        <p:blipFill rotWithShape="1">
          <a:blip r:embed="rId4">
            <a:alphaModFix/>
          </a:blip>
          <a:srcRect b="29293" l="13134" r="0" t="0"/>
          <a:stretch/>
        </p:blipFill>
        <p:spPr>
          <a:xfrm>
            <a:off x="0" y="3228300"/>
            <a:ext cx="2955600" cy="1905000"/>
          </a:xfrm>
          <a:prstGeom prst="rect">
            <a:avLst/>
          </a:prstGeom>
          <a:noFill/>
          <a:ln>
            <a:noFill/>
          </a:ln>
        </p:spPr>
      </p:pic>
      <p:sp>
        <p:nvSpPr>
          <p:cNvPr id="131" name="Shape 131"/>
          <p:cNvSpPr txBox="1"/>
          <p:nvPr>
            <p:ph type="title"/>
          </p:nvPr>
        </p:nvSpPr>
        <p:spPr>
          <a:xfrm>
            <a:off x="311700" y="3616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The Forgotten Female Programmers That Shaped Modern Tech</a:t>
            </a:r>
            <a:endParaRPr sz="2800"/>
          </a:p>
        </p:txBody>
      </p:sp>
      <p:pic>
        <p:nvPicPr>
          <p:cNvPr descr="800px-Margaret_Hamilton_-_restoration.jpg" id="132" name="Shape 132"/>
          <p:cNvPicPr preferRelativeResize="0"/>
          <p:nvPr/>
        </p:nvPicPr>
        <p:blipFill rotWithShape="1">
          <a:blip r:embed="rId5">
            <a:alphaModFix/>
          </a:blip>
          <a:srcRect b="0" l="27297" r="13681" t="2458"/>
          <a:stretch/>
        </p:blipFill>
        <p:spPr>
          <a:xfrm>
            <a:off x="2893025" y="1096625"/>
            <a:ext cx="1905000" cy="4036675"/>
          </a:xfrm>
          <a:prstGeom prst="rect">
            <a:avLst/>
          </a:prstGeom>
          <a:noFill/>
          <a:ln>
            <a:noFill/>
          </a:ln>
        </p:spPr>
      </p:pic>
      <p:pic>
        <p:nvPicPr>
          <p:cNvPr descr="uspto_edithclarke_square.jpg" id="133" name="Shape 133"/>
          <p:cNvPicPr preferRelativeResize="0"/>
          <p:nvPr/>
        </p:nvPicPr>
        <p:blipFill rotWithShape="1">
          <a:blip r:embed="rId6">
            <a:alphaModFix/>
          </a:blip>
          <a:srcRect b="0" l="16360" r="19405" t="0"/>
          <a:stretch/>
        </p:blipFill>
        <p:spPr>
          <a:xfrm>
            <a:off x="0" y="1096625"/>
            <a:ext cx="1369225" cy="2131675"/>
          </a:xfrm>
          <a:prstGeom prst="rect">
            <a:avLst/>
          </a:prstGeom>
          <a:noFill/>
          <a:ln>
            <a:noFill/>
          </a:ln>
        </p:spPr>
      </p:pic>
      <p:grpSp>
        <p:nvGrpSpPr>
          <p:cNvPr id="134" name="Shape 134"/>
          <p:cNvGrpSpPr/>
          <p:nvPr/>
        </p:nvGrpSpPr>
        <p:grpSpPr>
          <a:xfrm>
            <a:off x="4798032" y="1084550"/>
            <a:ext cx="4365262" cy="4060849"/>
            <a:chOff x="4647575" y="1084550"/>
            <a:chExt cx="4516100" cy="4060849"/>
          </a:xfrm>
        </p:grpSpPr>
        <p:grpSp>
          <p:nvGrpSpPr>
            <p:cNvPr id="135" name="Shape 135"/>
            <p:cNvGrpSpPr/>
            <p:nvPr/>
          </p:nvGrpSpPr>
          <p:grpSpPr>
            <a:xfrm>
              <a:off x="4647575" y="1084550"/>
              <a:ext cx="4496424" cy="4060849"/>
              <a:chOff x="4647575" y="1084550"/>
              <a:chExt cx="4496424" cy="4060849"/>
            </a:xfrm>
          </p:grpSpPr>
          <p:pic>
            <p:nvPicPr>
              <p:cNvPr descr="Ada_lovelace.jpg" id="136" name="Shape 136"/>
              <p:cNvPicPr preferRelativeResize="0"/>
              <p:nvPr/>
            </p:nvPicPr>
            <p:blipFill rotWithShape="1">
              <a:blip r:embed="rId7">
                <a:alphaModFix/>
              </a:blip>
              <a:srcRect b="35730" l="12489" r="12497" t="6311"/>
              <a:stretch/>
            </p:blipFill>
            <p:spPr>
              <a:xfrm>
                <a:off x="6862125" y="2695950"/>
                <a:ext cx="2281875" cy="2425275"/>
              </a:xfrm>
              <a:prstGeom prst="rect">
                <a:avLst/>
              </a:prstGeom>
              <a:noFill/>
              <a:ln>
                <a:noFill/>
              </a:ln>
            </p:spPr>
          </p:pic>
          <p:pic>
            <p:nvPicPr>
              <p:cNvPr descr="grace-hopper-new.jpg" id="137" name="Shape 137"/>
              <p:cNvPicPr preferRelativeResize="0"/>
              <p:nvPr/>
            </p:nvPicPr>
            <p:blipFill>
              <a:blip r:embed="rId8">
                <a:alphaModFix/>
              </a:blip>
              <a:stretch>
                <a:fillRect/>
              </a:stretch>
            </p:blipFill>
            <p:spPr>
              <a:xfrm>
                <a:off x="4647575" y="2906675"/>
                <a:ext cx="2214550" cy="2238724"/>
              </a:xfrm>
              <a:prstGeom prst="rect">
                <a:avLst/>
              </a:prstGeom>
              <a:noFill/>
              <a:ln>
                <a:noFill/>
              </a:ln>
            </p:spPr>
          </p:pic>
          <p:pic>
            <p:nvPicPr>
              <p:cNvPr descr="Grete_Hermann.jpg" id="138" name="Shape 138"/>
              <p:cNvPicPr preferRelativeResize="0"/>
              <p:nvPr/>
            </p:nvPicPr>
            <p:blipFill>
              <a:blip r:embed="rId9">
                <a:alphaModFix/>
              </a:blip>
              <a:stretch>
                <a:fillRect/>
              </a:stretch>
            </p:blipFill>
            <p:spPr>
              <a:xfrm>
                <a:off x="4647575" y="1084550"/>
                <a:ext cx="1393390" cy="1822125"/>
              </a:xfrm>
              <a:prstGeom prst="rect">
                <a:avLst/>
              </a:prstGeom>
              <a:noFill/>
              <a:ln>
                <a:noFill/>
              </a:ln>
            </p:spPr>
          </p:pic>
        </p:grpSp>
        <p:pic>
          <p:nvPicPr>
            <p:cNvPr descr="Leavitt_aavso.jpg" id="139" name="Shape 139"/>
            <p:cNvPicPr preferRelativeResize="0"/>
            <p:nvPr/>
          </p:nvPicPr>
          <p:blipFill rotWithShape="1">
            <a:blip r:embed="rId10">
              <a:alphaModFix/>
            </a:blip>
            <a:srcRect b="29631" l="20965" r="19457" t="6478"/>
            <a:stretch/>
          </p:blipFill>
          <p:spPr>
            <a:xfrm>
              <a:off x="6040975" y="1084550"/>
              <a:ext cx="1300575" cy="1822125"/>
            </a:xfrm>
            <a:prstGeom prst="rect">
              <a:avLst/>
            </a:prstGeom>
            <a:noFill/>
            <a:ln>
              <a:noFill/>
            </a:ln>
          </p:spPr>
        </p:pic>
        <p:pic>
          <p:nvPicPr>
            <p:cNvPr descr="Anita_Borg.jpg" id="140" name="Shape 140"/>
            <p:cNvPicPr preferRelativeResize="0"/>
            <p:nvPr/>
          </p:nvPicPr>
          <p:blipFill>
            <a:blip r:embed="rId11">
              <a:alphaModFix/>
            </a:blip>
            <a:stretch>
              <a:fillRect/>
            </a:stretch>
          </p:blipFill>
          <p:spPr>
            <a:xfrm>
              <a:off x="7341550" y="1084550"/>
              <a:ext cx="1822125" cy="1822125"/>
            </a:xfrm>
            <a:prstGeom prst="rect">
              <a:avLst/>
            </a:prstGeom>
            <a:noFill/>
            <a:ln>
              <a:noFill/>
            </a:ln>
          </p:spPr>
        </p:pic>
      </p:grpSp>
      <p:pic>
        <p:nvPicPr>
          <p:cNvPr descr="johnsonk.jpg" id="141" name="Shape 141"/>
          <p:cNvPicPr preferRelativeResize="0"/>
          <p:nvPr/>
        </p:nvPicPr>
        <p:blipFill rotWithShape="1">
          <a:blip r:embed="rId12">
            <a:alphaModFix/>
          </a:blip>
          <a:srcRect b="41554" l="10578" r="18044" t="0"/>
          <a:stretch/>
        </p:blipFill>
        <p:spPr>
          <a:xfrm>
            <a:off x="7408925" y="1096625"/>
            <a:ext cx="1754376" cy="1795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